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diagrams/colors5.xml" ContentType="application/vnd.openxmlformats-officedocument.drawingml.diagramColors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2" r:id="rId2"/>
    <p:sldId id="274" r:id="rId3"/>
    <p:sldId id="275" r:id="rId4"/>
    <p:sldId id="276" r:id="rId5"/>
    <p:sldId id="277" r:id="rId6"/>
    <p:sldId id="278" r:id="rId7"/>
    <p:sldId id="279" r:id="rId8"/>
    <p:sldId id="270" r:id="rId9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87" autoAdjust="0"/>
    <p:restoredTop sz="90564" autoAdjust="0"/>
  </p:normalViewPr>
  <p:slideViewPr>
    <p:cSldViewPr snapToGrid="0">
      <p:cViewPr varScale="1">
        <p:scale>
          <a:sx n="113" d="100"/>
          <a:sy n="113" d="100"/>
        </p:scale>
        <p:origin x="-18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3948" y="-78"/>
      </p:cViewPr>
      <p:guideLst>
        <p:guide orient="horz" pos="3108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pieChart>
        <c:varyColors val="1"/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C8E810-86D0-4E83-BF45-F69D511AAE58}" type="doc">
      <dgm:prSet loTypeId="urn:microsoft.com/office/officeart/2005/8/layout/radial6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8A3424A-52DE-44D7-854B-CF276761393D}">
      <dgm:prSet phldrT="[Текст]" custT="1"/>
      <dgm:spPr/>
      <dgm:t>
        <a:bodyPr/>
        <a:lstStyle/>
        <a:p>
          <a:r>
            <a:rPr lang="ru-RU" sz="1500" b="1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Основные направления налоговой, бюджетной и долговой политики на 2022 год и на плановый период 2023 и 2024 годов</a:t>
          </a:r>
          <a:endParaRPr lang="ru-RU" sz="1500" b="1" dirty="0">
            <a:solidFill>
              <a:schemeClr val="tx1"/>
            </a:solidFill>
          </a:endParaRPr>
        </a:p>
      </dgm:t>
    </dgm:pt>
    <dgm:pt modelId="{787F57FE-20B8-458B-AC34-5330EC570DFD}" type="parTrans" cxnId="{0B4CD8EB-357F-484C-8D6E-F6F689B0380E}">
      <dgm:prSet/>
      <dgm:spPr/>
      <dgm:t>
        <a:bodyPr/>
        <a:lstStyle/>
        <a:p>
          <a:endParaRPr lang="ru-RU"/>
        </a:p>
      </dgm:t>
    </dgm:pt>
    <dgm:pt modelId="{2EB51978-2D3C-47EC-A1D2-9A927932ED26}" type="sibTrans" cxnId="{0B4CD8EB-357F-484C-8D6E-F6F689B0380E}">
      <dgm:prSet/>
      <dgm:spPr/>
      <dgm:t>
        <a:bodyPr/>
        <a:lstStyle/>
        <a:p>
          <a:endParaRPr lang="ru-RU"/>
        </a:p>
      </dgm:t>
    </dgm:pt>
    <dgm:pt modelId="{3283705F-E426-4A32-B846-AAB69D170880}">
      <dgm:prSet phldrT="[Текст]" custT="1"/>
      <dgm:spPr/>
      <dgm:t>
        <a:bodyPr/>
        <a:lstStyle/>
        <a:p>
          <a:r>
            <a:rPr lang="ru-RU" sz="1050" b="1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 </a:t>
          </a:r>
          <a:r>
            <a: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Послания Президента Российской Федерации Федеральному Собранию Российской Федерации от 15 января 2020 года</a:t>
          </a:r>
          <a:endParaRPr lang="ru-RU" sz="1100" b="1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gm:t>
    </dgm:pt>
    <dgm:pt modelId="{BAC8FB77-6B4D-472C-BAAA-A0BA26902DEB}" type="parTrans" cxnId="{EE5E19AE-C8DE-4582-AFB8-9AF289314541}">
      <dgm:prSet/>
      <dgm:spPr/>
      <dgm:t>
        <a:bodyPr/>
        <a:lstStyle/>
        <a:p>
          <a:endParaRPr lang="ru-RU"/>
        </a:p>
      </dgm:t>
    </dgm:pt>
    <dgm:pt modelId="{84553A37-8C56-4B58-A162-73A291FAE85B}" type="sibTrans" cxnId="{EE5E19AE-C8DE-4582-AFB8-9AF289314541}">
      <dgm:prSet/>
      <dgm:spPr/>
      <dgm:t>
        <a:bodyPr/>
        <a:lstStyle/>
        <a:p>
          <a:endParaRPr lang="ru-RU"/>
        </a:p>
      </dgm:t>
    </dgm:pt>
    <dgm:pt modelId="{E6B2AF02-1FD8-4576-8EDC-ABB1147D5F50}">
      <dgm:prSet phldrT="[Текст]" custT="1"/>
      <dgm:spPr/>
      <dgm:t>
        <a:bodyPr/>
        <a:lstStyle/>
        <a:p>
          <a:pPr marL="0" indent="0"/>
          <a:r>
            <a: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Основные положения Указа Президента Российской Федерации от 21 июля 2020 года № 474 «О национальных целях развития Российской Федерации на период до 2030 года»</a:t>
          </a:r>
          <a:endParaRPr lang="ru-RU" sz="1100" b="1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gm:t>
    </dgm:pt>
    <dgm:pt modelId="{0499ABE5-D102-4B70-9766-25451796428E}" type="parTrans" cxnId="{0A1C96C2-A389-47D1-919D-0022C43249C8}">
      <dgm:prSet/>
      <dgm:spPr/>
      <dgm:t>
        <a:bodyPr/>
        <a:lstStyle/>
        <a:p>
          <a:endParaRPr lang="ru-RU"/>
        </a:p>
      </dgm:t>
    </dgm:pt>
    <dgm:pt modelId="{C7442C9C-2B3D-44AC-8E1F-33DD7F22D46E}" type="sibTrans" cxnId="{0A1C96C2-A389-47D1-919D-0022C43249C8}">
      <dgm:prSet/>
      <dgm:spPr/>
      <dgm:t>
        <a:bodyPr/>
        <a:lstStyle/>
        <a:p>
          <a:endParaRPr lang="ru-RU"/>
        </a:p>
      </dgm:t>
    </dgm:pt>
    <dgm:pt modelId="{35A3B3F0-6D7B-4B80-8B8C-330A3E64858E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Основные направления налоговой, бюджетной и долговой политики Ханты – Мансийского автономного округа – Югры на 2022 год и на плановый период 2023 и 2024 годов</a:t>
          </a:r>
          <a:endParaRPr lang="ru-RU" sz="1100" b="1" dirty="0">
            <a:solidFill>
              <a:schemeClr val="tx1"/>
            </a:solidFill>
          </a:endParaRPr>
        </a:p>
      </dgm:t>
    </dgm:pt>
    <dgm:pt modelId="{138FEB23-E47E-4E3A-856E-38117259BA05}" type="parTrans" cxnId="{2AEC8B61-696C-461E-B520-EEA10F20A6A4}">
      <dgm:prSet/>
      <dgm:spPr/>
      <dgm:t>
        <a:bodyPr/>
        <a:lstStyle/>
        <a:p>
          <a:endParaRPr lang="ru-RU"/>
        </a:p>
      </dgm:t>
    </dgm:pt>
    <dgm:pt modelId="{B339E2B7-7F32-40CF-B690-D17C43B297B0}" type="sibTrans" cxnId="{2AEC8B61-696C-461E-B520-EEA10F20A6A4}">
      <dgm:prSet/>
      <dgm:spPr/>
      <dgm:t>
        <a:bodyPr/>
        <a:lstStyle/>
        <a:p>
          <a:endParaRPr lang="ru-RU"/>
        </a:p>
      </dgm:t>
    </dgm:pt>
    <dgm:pt modelId="{A2C19E5F-6A78-4C16-A8C8-CDFDC874F6A1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Стратегические цели развития города </a:t>
          </a:r>
          <a:r>
            <a:rPr lang="ru-RU" sz="1100" b="1" dirty="0" err="1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Покачи</a:t>
          </a:r>
          <a:r>
            <a: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, определенных в Стратегии социально - экономического развития  города </a:t>
          </a:r>
          <a:r>
            <a:rPr lang="ru-RU" sz="1100" b="1" dirty="0" err="1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Покачи</a:t>
          </a:r>
          <a:r>
            <a: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 до 2030 года</a:t>
          </a:r>
          <a:endParaRPr lang="ru-RU" sz="1100" b="1" dirty="0">
            <a:solidFill>
              <a:schemeClr val="tx1"/>
            </a:solidFill>
          </a:endParaRPr>
        </a:p>
      </dgm:t>
    </dgm:pt>
    <dgm:pt modelId="{96277D1F-5258-40A6-9BB8-1C920686E937}" type="parTrans" cxnId="{9E82CECB-FA11-4FBA-A975-3AB5888C3EF1}">
      <dgm:prSet/>
      <dgm:spPr/>
      <dgm:t>
        <a:bodyPr/>
        <a:lstStyle/>
        <a:p>
          <a:endParaRPr lang="ru-RU"/>
        </a:p>
      </dgm:t>
    </dgm:pt>
    <dgm:pt modelId="{26B6A362-06AC-4132-AD45-48CC4623CEB2}" type="sibTrans" cxnId="{9E82CECB-FA11-4FBA-A975-3AB5888C3EF1}">
      <dgm:prSet/>
      <dgm:spPr/>
      <dgm:t>
        <a:bodyPr/>
        <a:lstStyle/>
        <a:p>
          <a:endParaRPr lang="ru-RU"/>
        </a:p>
      </dgm:t>
    </dgm:pt>
    <dgm:pt modelId="{A86FD399-2F1B-46F4-A38A-F49E2E4A8C00}">
      <dgm:prSet/>
      <dgm:spPr/>
      <dgm:t>
        <a:bodyPr/>
        <a:lstStyle/>
        <a:p>
          <a:endParaRPr lang="ru-RU" b="1" dirty="0">
            <a:solidFill>
              <a:schemeClr val="tx1"/>
            </a:solidFill>
          </a:endParaRPr>
        </a:p>
      </dgm:t>
    </dgm:pt>
    <dgm:pt modelId="{65A46BCD-3F48-4152-8962-14E3319AB9D8}" type="parTrans" cxnId="{C473BB21-A75B-4511-B8AE-5B7A8C80F5AF}">
      <dgm:prSet/>
      <dgm:spPr/>
      <dgm:t>
        <a:bodyPr/>
        <a:lstStyle/>
        <a:p>
          <a:endParaRPr lang="ru-RU"/>
        </a:p>
      </dgm:t>
    </dgm:pt>
    <dgm:pt modelId="{AF11629C-2D24-4D14-A537-198F5D05EA42}" type="sibTrans" cxnId="{C473BB21-A75B-4511-B8AE-5B7A8C80F5AF}">
      <dgm:prSet/>
      <dgm:spPr/>
      <dgm:t>
        <a:bodyPr/>
        <a:lstStyle/>
        <a:p>
          <a:endParaRPr lang="ru-RU"/>
        </a:p>
      </dgm:t>
    </dgm:pt>
    <dgm:pt modelId="{85EF015D-61E9-47E1-886A-06694F547326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Основные положения Указов Президента Российской Федерации от 2012 года</a:t>
          </a:r>
          <a:endParaRPr lang="ru-RU" sz="1200" b="1" dirty="0">
            <a:solidFill>
              <a:schemeClr val="tx1"/>
            </a:solidFill>
          </a:endParaRPr>
        </a:p>
      </dgm:t>
    </dgm:pt>
    <dgm:pt modelId="{5491F6FE-633A-47F3-BFFA-278BF5C158A8}" type="parTrans" cxnId="{BC487E1C-7A1D-40AD-8920-EA0E9C31251B}">
      <dgm:prSet/>
      <dgm:spPr/>
      <dgm:t>
        <a:bodyPr/>
        <a:lstStyle/>
        <a:p>
          <a:endParaRPr lang="ru-RU"/>
        </a:p>
      </dgm:t>
    </dgm:pt>
    <dgm:pt modelId="{47CC73E8-F843-4F07-9C68-4E08512BFC0B}" type="sibTrans" cxnId="{BC487E1C-7A1D-40AD-8920-EA0E9C31251B}">
      <dgm:prSet/>
      <dgm:spPr/>
      <dgm:t>
        <a:bodyPr/>
        <a:lstStyle/>
        <a:p>
          <a:endParaRPr lang="ru-RU"/>
        </a:p>
      </dgm:t>
    </dgm:pt>
    <dgm:pt modelId="{3AD2F37B-6377-4121-8C7F-4CCB519097F7}">
      <dgm:prSet custT="1"/>
      <dgm:spPr/>
      <dgm:t>
        <a:bodyPr/>
        <a:lstStyle/>
        <a:p>
          <a:r>
            <a: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Прогноз социально-экономического развития муниципального образования город Покачи на 2022 год и на плановый период до 2024 года</a:t>
          </a:r>
          <a:endParaRPr lang="ru-RU" sz="1100" b="1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gm:t>
    </dgm:pt>
    <dgm:pt modelId="{DA42187B-90B7-4374-AC07-196D234CB532}" type="parTrans" cxnId="{7B457006-1EAB-4965-9E6E-098C37AA7CDF}">
      <dgm:prSet/>
      <dgm:spPr/>
      <dgm:t>
        <a:bodyPr/>
        <a:lstStyle/>
        <a:p>
          <a:endParaRPr lang="ru-RU"/>
        </a:p>
      </dgm:t>
    </dgm:pt>
    <dgm:pt modelId="{373A766F-F350-42FE-8C3F-5116EB2E221F}" type="sibTrans" cxnId="{7B457006-1EAB-4965-9E6E-098C37AA7CDF}">
      <dgm:prSet/>
      <dgm:spPr/>
      <dgm:t>
        <a:bodyPr/>
        <a:lstStyle/>
        <a:p>
          <a:endParaRPr lang="ru-RU"/>
        </a:p>
      </dgm:t>
    </dgm:pt>
    <dgm:pt modelId="{DDFA083B-014F-4163-B0A5-1C0D0DA62C5E}">
      <dgm:prSet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Концепция повышения эффективности бюджетных расходов в 2019-2024 годах в муниципальном образовании город </a:t>
          </a:r>
          <a:r>
            <a:rPr lang="ru-RU" sz="1200" b="1" dirty="0" err="1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Покачи</a:t>
          </a:r>
          <a:endParaRPr lang="ru-RU" sz="1200" b="1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gm:t>
    </dgm:pt>
    <dgm:pt modelId="{3DA86897-227E-4266-BD56-6F017184966A}" type="parTrans" cxnId="{5B73CE37-36CE-40AB-A3A9-941841C2F1F1}">
      <dgm:prSet/>
      <dgm:spPr/>
      <dgm:t>
        <a:bodyPr/>
        <a:lstStyle/>
        <a:p>
          <a:endParaRPr lang="ru-RU"/>
        </a:p>
      </dgm:t>
    </dgm:pt>
    <dgm:pt modelId="{6FEA77BA-F26B-4B6C-B479-4C85DB110E6B}" type="sibTrans" cxnId="{5B73CE37-36CE-40AB-A3A9-941841C2F1F1}">
      <dgm:prSet/>
      <dgm:spPr/>
      <dgm:t>
        <a:bodyPr/>
        <a:lstStyle/>
        <a:p>
          <a:endParaRPr lang="ru-RU"/>
        </a:p>
      </dgm:t>
    </dgm:pt>
    <dgm:pt modelId="{221E262D-C867-4980-9333-33ACB5B888E4}" type="pres">
      <dgm:prSet presAssocID="{A5C8E810-86D0-4E83-BF45-F69D511AAE5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8FB11FD-9123-4E21-996F-FA8D6F55B7E8}" type="pres">
      <dgm:prSet presAssocID="{28A3424A-52DE-44D7-854B-CF276761393D}" presName="centerShape" presStyleLbl="node0" presStyleIdx="0" presStyleCnt="1" custScaleX="123981" custScaleY="103531"/>
      <dgm:spPr/>
      <dgm:t>
        <a:bodyPr/>
        <a:lstStyle/>
        <a:p>
          <a:endParaRPr lang="ru-RU"/>
        </a:p>
      </dgm:t>
    </dgm:pt>
    <dgm:pt modelId="{D37751A8-61A7-477F-9388-2529FF63DEDD}" type="pres">
      <dgm:prSet presAssocID="{3283705F-E426-4A32-B846-AAB69D170880}" presName="node" presStyleLbl="node1" presStyleIdx="0" presStyleCnt="7" custScaleX="180647" custRadScaleRad="93937" custRadScaleInc="13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A342E7-7B27-4463-8E5C-D878D103ABB7}" type="pres">
      <dgm:prSet presAssocID="{3283705F-E426-4A32-B846-AAB69D170880}" presName="dummy" presStyleCnt="0"/>
      <dgm:spPr/>
      <dgm:t>
        <a:bodyPr/>
        <a:lstStyle/>
        <a:p>
          <a:endParaRPr lang="ru-RU"/>
        </a:p>
      </dgm:t>
    </dgm:pt>
    <dgm:pt modelId="{F3F8DE3E-9D42-40EF-85D0-B1D3291A7397}" type="pres">
      <dgm:prSet presAssocID="{84553A37-8C56-4B58-A162-73A291FAE85B}" presName="sibTrans" presStyleLbl="sibTrans2D1" presStyleIdx="0" presStyleCnt="7"/>
      <dgm:spPr/>
      <dgm:t>
        <a:bodyPr/>
        <a:lstStyle/>
        <a:p>
          <a:endParaRPr lang="ru-RU"/>
        </a:p>
      </dgm:t>
    </dgm:pt>
    <dgm:pt modelId="{0CE2994A-8D09-4C34-BC41-1368DD823852}" type="pres">
      <dgm:prSet presAssocID="{E6B2AF02-1FD8-4576-8EDC-ABB1147D5F50}" presName="node" presStyleLbl="node1" presStyleIdx="1" presStyleCnt="7" custScaleX="171521" custScaleY="103581" custRadScaleRad="120794" custRadScaleInc="23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51910D-EA24-449F-827B-4B095B8BC0CD}" type="pres">
      <dgm:prSet presAssocID="{E6B2AF02-1FD8-4576-8EDC-ABB1147D5F50}" presName="dummy" presStyleCnt="0"/>
      <dgm:spPr/>
      <dgm:t>
        <a:bodyPr/>
        <a:lstStyle/>
        <a:p>
          <a:endParaRPr lang="ru-RU"/>
        </a:p>
      </dgm:t>
    </dgm:pt>
    <dgm:pt modelId="{36CAC1B1-4B14-4EE9-BF60-E9546E0B610A}" type="pres">
      <dgm:prSet presAssocID="{C7442C9C-2B3D-44AC-8E1F-33DD7F22D46E}" presName="sibTrans" presStyleLbl="sibTrans2D1" presStyleIdx="1" presStyleCnt="7"/>
      <dgm:spPr/>
      <dgm:t>
        <a:bodyPr/>
        <a:lstStyle/>
        <a:p>
          <a:endParaRPr lang="ru-RU"/>
        </a:p>
      </dgm:t>
    </dgm:pt>
    <dgm:pt modelId="{1D758831-7603-43A2-93F9-C51D51D7E78A}" type="pres">
      <dgm:prSet presAssocID="{35A3B3F0-6D7B-4B80-8B8C-330A3E64858E}" presName="node" presStyleLbl="node1" presStyleIdx="2" presStyleCnt="7" custScaleX="163806" custScaleY="103821" custRadScaleRad="125652" custRadScaleInc="-64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A0D132-15B1-4A37-81DF-BF441048E8D2}" type="pres">
      <dgm:prSet presAssocID="{35A3B3F0-6D7B-4B80-8B8C-330A3E64858E}" presName="dummy" presStyleCnt="0"/>
      <dgm:spPr/>
      <dgm:t>
        <a:bodyPr/>
        <a:lstStyle/>
        <a:p>
          <a:endParaRPr lang="ru-RU"/>
        </a:p>
      </dgm:t>
    </dgm:pt>
    <dgm:pt modelId="{F4461E0B-2118-48F1-B645-801BF1A840AA}" type="pres">
      <dgm:prSet presAssocID="{B339E2B7-7F32-40CF-B690-D17C43B297B0}" presName="sibTrans" presStyleLbl="sibTrans2D1" presStyleIdx="2" presStyleCnt="7"/>
      <dgm:spPr/>
      <dgm:t>
        <a:bodyPr/>
        <a:lstStyle/>
        <a:p>
          <a:endParaRPr lang="ru-RU"/>
        </a:p>
      </dgm:t>
    </dgm:pt>
    <dgm:pt modelId="{E6B8AC3D-EEFB-4BAB-9142-82EEC50E4AC3}" type="pres">
      <dgm:prSet presAssocID="{A2C19E5F-6A78-4C16-A8C8-CDFDC874F6A1}" presName="node" presStyleLbl="node1" presStyleIdx="3" presStyleCnt="7" custScaleX="173774" custScaleY="103868" custRadScaleRad="112230" custRadScaleInc="-114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15FF99-8459-42B3-95B1-956FBDCA37A2}" type="pres">
      <dgm:prSet presAssocID="{A2C19E5F-6A78-4C16-A8C8-CDFDC874F6A1}" presName="dummy" presStyleCnt="0"/>
      <dgm:spPr/>
      <dgm:t>
        <a:bodyPr/>
        <a:lstStyle/>
        <a:p>
          <a:endParaRPr lang="ru-RU"/>
        </a:p>
      </dgm:t>
    </dgm:pt>
    <dgm:pt modelId="{EE5EE045-0361-4752-B31B-18152C257553}" type="pres">
      <dgm:prSet presAssocID="{26B6A362-06AC-4132-AD45-48CC4623CEB2}" presName="sibTrans" presStyleLbl="sibTrans2D1" presStyleIdx="3" presStyleCnt="7"/>
      <dgm:spPr/>
      <dgm:t>
        <a:bodyPr/>
        <a:lstStyle/>
        <a:p>
          <a:endParaRPr lang="ru-RU"/>
        </a:p>
      </dgm:t>
    </dgm:pt>
    <dgm:pt modelId="{CE6A3CC3-1660-4A0C-B86C-30157FFCE498}" type="pres">
      <dgm:prSet presAssocID="{DDFA083B-014F-4163-B0A5-1C0D0DA62C5E}" presName="node" presStyleLbl="node1" presStyleIdx="4" presStyleCnt="7" custScaleX="178477" custScaleY="98072" custRadScaleRad="105476" custRadScaleInc="79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29B1C-92A6-4521-A42D-2160DE48AB6D}" type="pres">
      <dgm:prSet presAssocID="{DDFA083B-014F-4163-B0A5-1C0D0DA62C5E}" presName="dummy" presStyleCnt="0"/>
      <dgm:spPr/>
    </dgm:pt>
    <dgm:pt modelId="{09FCD6FA-ED7E-41E1-8E1C-08AEDD57B061}" type="pres">
      <dgm:prSet presAssocID="{6FEA77BA-F26B-4B6C-B479-4C85DB110E6B}" presName="sibTrans" presStyleLbl="sibTrans2D1" presStyleIdx="4" presStyleCnt="7"/>
      <dgm:spPr/>
      <dgm:t>
        <a:bodyPr/>
        <a:lstStyle/>
        <a:p>
          <a:endParaRPr lang="ru-RU"/>
        </a:p>
      </dgm:t>
    </dgm:pt>
    <dgm:pt modelId="{29C59B4D-B981-4F30-B38C-02966AE0EF7C}" type="pres">
      <dgm:prSet presAssocID="{3AD2F37B-6377-4121-8C7F-4CCB519097F7}" presName="node" presStyleLbl="node1" presStyleIdx="5" presStyleCnt="7" custScaleX="167224" custScaleY="103821" custRadScaleRad="116260" custRadScaleInc="59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DC8575-FFCF-4CB0-B4ED-272BF12CD50D}" type="pres">
      <dgm:prSet presAssocID="{3AD2F37B-6377-4121-8C7F-4CCB519097F7}" presName="dummy" presStyleCnt="0"/>
      <dgm:spPr/>
      <dgm:t>
        <a:bodyPr/>
        <a:lstStyle/>
        <a:p>
          <a:endParaRPr lang="ru-RU"/>
        </a:p>
      </dgm:t>
    </dgm:pt>
    <dgm:pt modelId="{946005FF-FD1E-4761-9EBD-520030201D25}" type="pres">
      <dgm:prSet presAssocID="{373A766F-F350-42FE-8C3F-5116EB2E221F}" presName="sibTrans" presStyleLbl="sibTrans2D1" presStyleIdx="5" presStyleCnt="7"/>
      <dgm:spPr/>
      <dgm:t>
        <a:bodyPr/>
        <a:lstStyle/>
        <a:p>
          <a:endParaRPr lang="ru-RU"/>
        </a:p>
      </dgm:t>
    </dgm:pt>
    <dgm:pt modelId="{25F07EA3-4D3B-4901-9E7A-0780AE4A53A3}" type="pres">
      <dgm:prSet presAssocID="{85EF015D-61E9-47E1-886A-06694F547326}" presName="node" presStyleLbl="node1" presStyleIdx="6" presStyleCnt="7" custScaleX="169623" custScaleY="103581" custRadScaleRad="114987" custRadScaleInc="-23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E10683-02AE-4942-A3FE-E5B9FE06014A}" type="pres">
      <dgm:prSet presAssocID="{85EF015D-61E9-47E1-886A-06694F547326}" presName="dummy" presStyleCnt="0"/>
      <dgm:spPr/>
      <dgm:t>
        <a:bodyPr/>
        <a:lstStyle/>
        <a:p>
          <a:endParaRPr lang="ru-RU"/>
        </a:p>
      </dgm:t>
    </dgm:pt>
    <dgm:pt modelId="{25787FC2-9A7A-4408-85B9-EAB16F3C3170}" type="pres">
      <dgm:prSet presAssocID="{47CC73E8-F843-4F07-9C68-4E08512BFC0B}" presName="sibTrans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0B4CD8EB-357F-484C-8D6E-F6F689B0380E}" srcId="{A5C8E810-86D0-4E83-BF45-F69D511AAE58}" destId="{28A3424A-52DE-44D7-854B-CF276761393D}" srcOrd="0" destOrd="0" parTransId="{787F57FE-20B8-458B-AC34-5330EC570DFD}" sibTransId="{2EB51978-2D3C-47EC-A1D2-9A927932ED26}"/>
    <dgm:cxn modelId="{B3F9F08B-6F7F-41FB-8040-F699BD8587D8}" type="presOf" srcId="{85EF015D-61E9-47E1-886A-06694F547326}" destId="{25F07EA3-4D3B-4901-9E7A-0780AE4A53A3}" srcOrd="0" destOrd="0" presId="urn:microsoft.com/office/officeart/2005/8/layout/radial6"/>
    <dgm:cxn modelId="{B72A7A68-1DB5-47E6-9A8C-6BDEEDF4382F}" type="presOf" srcId="{47CC73E8-F843-4F07-9C68-4E08512BFC0B}" destId="{25787FC2-9A7A-4408-85B9-EAB16F3C3170}" srcOrd="0" destOrd="0" presId="urn:microsoft.com/office/officeart/2005/8/layout/radial6"/>
    <dgm:cxn modelId="{A78986AC-FBFD-4CCD-9193-3ED5F5903E94}" type="presOf" srcId="{3283705F-E426-4A32-B846-AAB69D170880}" destId="{D37751A8-61A7-477F-9388-2529FF63DEDD}" srcOrd="0" destOrd="0" presId="urn:microsoft.com/office/officeart/2005/8/layout/radial6"/>
    <dgm:cxn modelId="{290FDB33-4523-47B7-A85F-A2E4FB188CF3}" type="presOf" srcId="{C7442C9C-2B3D-44AC-8E1F-33DD7F22D46E}" destId="{36CAC1B1-4B14-4EE9-BF60-E9546E0B610A}" srcOrd="0" destOrd="0" presId="urn:microsoft.com/office/officeart/2005/8/layout/radial6"/>
    <dgm:cxn modelId="{2AEC8B61-696C-461E-B520-EEA10F20A6A4}" srcId="{28A3424A-52DE-44D7-854B-CF276761393D}" destId="{35A3B3F0-6D7B-4B80-8B8C-330A3E64858E}" srcOrd="2" destOrd="0" parTransId="{138FEB23-E47E-4E3A-856E-38117259BA05}" sibTransId="{B339E2B7-7F32-40CF-B690-D17C43B297B0}"/>
    <dgm:cxn modelId="{4D2B8809-91C8-42AA-9A87-CD308BF88950}" type="presOf" srcId="{26B6A362-06AC-4132-AD45-48CC4623CEB2}" destId="{EE5EE045-0361-4752-B31B-18152C257553}" srcOrd="0" destOrd="0" presId="urn:microsoft.com/office/officeart/2005/8/layout/radial6"/>
    <dgm:cxn modelId="{6B44FDCE-8AF9-42CE-9BF8-79CAA2529B12}" type="presOf" srcId="{35A3B3F0-6D7B-4B80-8B8C-330A3E64858E}" destId="{1D758831-7603-43A2-93F9-C51D51D7E78A}" srcOrd="0" destOrd="0" presId="urn:microsoft.com/office/officeart/2005/8/layout/radial6"/>
    <dgm:cxn modelId="{75179C69-8A7C-48E4-97F8-17C608EDAB98}" type="presOf" srcId="{373A766F-F350-42FE-8C3F-5116EB2E221F}" destId="{946005FF-FD1E-4761-9EBD-520030201D25}" srcOrd="0" destOrd="0" presId="urn:microsoft.com/office/officeart/2005/8/layout/radial6"/>
    <dgm:cxn modelId="{BC487E1C-7A1D-40AD-8920-EA0E9C31251B}" srcId="{28A3424A-52DE-44D7-854B-CF276761393D}" destId="{85EF015D-61E9-47E1-886A-06694F547326}" srcOrd="6" destOrd="0" parTransId="{5491F6FE-633A-47F3-BFFA-278BF5C158A8}" sibTransId="{47CC73E8-F843-4F07-9C68-4E08512BFC0B}"/>
    <dgm:cxn modelId="{C473BB21-A75B-4511-B8AE-5B7A8C80F5AF}" srcId="{A5C8E810-86D0-4E83-BF45-F69D511AAE58}" destId="{A86FD399-2F1B-46F4-A38A-F49E2E4A8C00}" srcOrd="1" destOrd="0" parTransId="{65A46BCD-3F48-4152-8962-14E3319AB9D8}" sibTransId="{AF11629C-2D24-4D14-A537-198F5D05EA42}"/>
    <dgm:cxn modelId="{249B882F-B581-48AE-85AF-58A41ED33F15}" type="presOf" srcId="{E6B2AF02-1FD8-4576-8EDC-ABB1147D5F50}" destId="{0CE2994A-8D09-4C34-BC41-1368DD823852}" srcOrd="0" destOrd="0" presId="urn:microsoft.com/office/officeart/2005/8/layout/radial6"/>
    <dgm:cxn modelId="{EB803ADD-0A4E-4521-BE42-B8E015C89079}" type="presOf" srcId="{A2C19E5F-6A78-4C16-A8C8-CDFDC874F6A1}" destId="{E6B8AC3D-EEFB-4BAB-9142-82EEC50E4AC3}" srcOrd="0" destOrd="0" presId="urn:microsoft.com/office/officeart/2005/8/layout/radial6"/>
    <dgm:cxn modelId="{53AA8885-2304-4DDE-B1A4-B22FD886FFD0}" type="presOf" srcId="{DDFA083B-014F-4163-B0A5-1C0D0DA62C5E}" destId="{CE6A3CC3-1660-4A0C-B86C-30157FFCE498}" srcOrd="0" destOrd="0" presId="urn:microsoft.com/office/officeart/2005/8/layout/radial6"/>
    <dgm:cxn modelId="{34152406-9C3A-407D-B299-55311D9BF11A}" type="presOf" srcId="{3AD2F37B-6377-4121-8C7F-4CCB519097F7}" destId="{29C59B4D-B981-4F30-B38C-02966AE0EF7C}" srcOrd="0" destOrd="0" presId="urn:microsoft.com/office/officeart/2005/8/layout/radial6"/>
    <dgm:cxn modelId="{EE5E19AE-C8DE-4582-AFB8-9AF289314541}" srcId="{28A3424A-52DE-44D7-854B-CF276761393D}" destId="{3283705F-E426-4A32-B846-AAB69D170880}" srcOrd="0" destOrd="0" parTransId="{BAC8FB77-6B4D-472C-BAAA-A0BA26902DEB}" sibTransId="{84553A37-8C56-4B58-A162-73A291FAE85B}"/>
    <dgm:cxn modelId="{0A1C96C2-A389-47D1-919D-0022C43249C8}" srcId="{28A3424A-52DE-44D7-854B-CF276761393D}" destId="{E6B2AF02-1FD8-4576-8EDC-ABB1147D5F50}" srcOrd="1" destOrd="0" parTransId="{0499ABE5-D102-4B70-9766-25451796428E}" sibTransId="{C7442C9C-2B3D-44AC-8E1F-33DD7F22D46E}"/>
    <dgm:cxn modelId="{0973C351-7EA9-4DCA-A714-D70ED3C67EEA}" type="presOf" srcId="{28A3424A-52DE-44D7-854B-CF276761393D}" destId="{58FB11FD-9123-4E21-996F-FA8D6F55B7E8}" srcOrd="0" destOrd="0" presId="urn:microsoft.com/office/officeart/2005/8/layout/radial6"/>
    <dgm:cxn modelId="{5B73CE37-36CE-40AB-A3A9-941841C2F1F1}" srcId="{28A3424A-52DE-44D7-854B-CF276761393D}" destId="{DDFA083B-014F-4163-B0A5-1C0D0DA62C5E}" srcOrd="4" destOrd="0" parTransId="{3DA86897-227E-4266-BD56-6F017184966A}" sibTransId="{6FEA77BA-F26B-4B6C-B479-4C85DB110E6B}"/>
    <dgm:cxn modelId="{6236013B-D18B-49BB-9C56-5D0C6195C5BE}" type="presOf" srcId="{B339E2B7-7F32-40CF-B690-D17C43B297B0}" destId="{F4461E0B-2118-48F1-B645-801BF1A840AA}" srcOrd="0" destOrd="0" presId="urn:microsoft.com/office/officeart/2005/8/layout/radial6"/>
    <dgm:cxn modelId="{FCA24778-7F08-43F1-9A65-1A346E987AD5}" type="presOf" srcId="{84553A37-8C56-4B58-A162-73A291FAE85B}" destId="{F3F8DE3E-9D42-40EF-85D0-B1D3291A7397}" srcOrd="0" destOrd="0" presId="urn:microsoft.com/office/officeart/2005/8/layout/radial6"/>
    <dgm:cxn modelId="{7B457006-1EAB-4965-9E6E-098C37AA7CDF}" srcId="{28A3424A-52DE-44D7-854B-CF276761393D}" destId="{3AD2F37B-6377-4121-8C7F-4CCB519097F7}" srcOrd="5" destOrd="0" parTransId="{DA42187B-90B7-4374-AC07-196D234CB532}" sibTransId="{373A766F-F350-42FE-8C3F-5116EB2E221F}"/>
    <dgm:cxn modelId="{EF33565D-1687-47BE-9B7F-4282874FCCE4}" type="presOf" srcId="{6FEA77BA-F26B-4B6C-B479-4C85DB110E6B}" destId="{09FCD6FA-ED7E-41E1-8E1C-08AEDD57B061}" srcOrd="0" destOrd="0" presId="urn:microsoft.com/office/officeart/2005/8/layout/radial6"/>
    <dgm:cxn modelId="{9E82CECB-FA11-4FBA-A975-3AB5888C3EF1}" srcId="{28A3424A-52DE-44D7-854B-CF276761393D}" destId="{A2C19E5F-6A78-4C16-A8C8-CDFDC874F6A1}" srcOrd="3" destOrd="0" parTransId="{96277D1F-5258-40A6-9BB8-1C920686E937}" sibTransId="{26B6A362-06AC-4132-AD45-48CC4623CEB2}"/>
    <dgm:cxn modelId="{584EEE87-FD36-48A1-BB9D-ED00DBC6E18F}" type="presOf" srcId="{A5C8E810-86D0-4E83-BF45-F69D511AAE58}" destId="{221E262D-C867-4980-9333-33ACB5B888E4}" srcOrd="0" destOrd="0" presId="urn:microsoft.com/office/officeart/2005/8/layout/radial6"/>
    <dgm:cxn modelId="{24CB6A86-09A3-43CB-8C87-6A9EC3FD0173}" type="presParOf" srcId="{221E262D-C867-4980-9333-33ACB5B888E4}" destId="{58FB11FD-9123-4E21-996F-FA8D6F55B7E8}" srcOrd="0" destOrd="0" presId="urn:microsoft.com/office/officeart/2005/8/layout/radial6"/>
    <dgm:cxn modelId="{42E11BE5-015F-4C73-AD1E-75C7DE35D219}" type="presParOf" srcId="{221E262D-C867-4980-9333-33ACB5B888E4}" destId="{D37751A8-61A7-477F-9388-2529FF63DEDD}" srcOrd="1" destOrd="0" presId="urn:microsoft.com/office/officeart/2005/8/layout/radial6"/>
    <dgm:cxn modelId="{6F16B0CC-BEED-450E-9467-73ADC827969C}" type="presParOf" srcId="{221E262D-C867-4980-9333-33ACB5B888E4}" destId="{DCA342E7-7B27-4463-8E5C-D878D103ABB7}" srcOrd="2" destOrd="0" presId="urn:microsoft.com/office/officeart/2005/8/layout/radial6"/>
    <dgm:cxn modelId="{2312F260-C4BB-409C-86C0-DA675C22E79D}" type="presParOf" srcId="{221E262D-C867-4980-9333-33ACB5B888E4}" destId="{F3F8DE3E-9D42-40EF-85D0-B1D3291A7397}" srcOrd="3" destOrd="0" presId="urn:microsoft.com/office/officeart/2005/8/layout/radial6"/>
    <dgm:cxn modelId="{CFE27F65-2C54-448C-A0FB-3F7CE800B85A}" type="presParOf" srcId="{221E262D-C867-4980-9333-33ACB5B888E4}" destId="{0CE2994A-8D09-4C34-BC41-1368DD823852}" srcOrd="4" destOrd="0" presId="urn:microsoft.com/office/officeart/2005/8/layout/radial6"/>
    <dgm:cxn modelId="{0AEF3DC1-18E6-44CB-81CF-D72B7799746B}" type="presParOf" srcId="{221E262D-C867-4980-9333-33ACB5B888E4}" destId="{9651910D-EA24-449F-827B-4B095B8BC0CD}" srcOrd="5" destOrd="0" presId="urn:microsoft.com/office/officeart/2005/8/layout/radial6"/>
    <dgm:cxn modelId="{89F2F9AE-7F99-4572-BC3E-7DEEA420CEB2}" type="presParOf" srcId="{221E262D-C867-4980-9333-33ACB5B888E4}" destId="{36CAC1B1-4B14-4EE9-BF60-E9546E0B610A}" srcOrd="6" destOrd="0" presId="urn:microsoft.com/office/officeart/2005/8/layout/radial6"/>
    <dgm:cxn modelId="{543478CF-4614-4926-84C8-8E7E11F6479E}" type="presParOf" srcId="{221E262D-C867-4980-9333-33ACB5B888E4}" destId="{1D758831-7603-43A2-93F9-C51D51D7E78A}" srcOrd="7" destOrd="0" presId="urn:microsoft.com/office/officeart/2005/8/layout/radial6"/>
    <dgm:cxn modelId="{130CB28E-D0AF-4E0A-AE1B-D8C96B4DCD3F}" type="presParOf" srcId="{221E262D-C867-4980-9333-33ACB5B888E4}" destId="{1FA0D132-15B1-4A37-81DF-BF441048E8D2}" srcOrd="8" destOrd="0" presId="urn:microsoft.com/office/officeart/2005/8/layout/radial6"/>
    <dgm:cxn modelId="{AB61FDD1-507B-4755-AAA3-E3A922823EEA}" type="presParOf" srcId="{221E262D-C867-4980-9333-33ACB5B888E4}" destId="{F4461E0B-2118-48F1-B645-801BF1A840AA}" srcOrd="9" destOrd="0" presId="urn:microsoft.com/office/officeart/2005/8/layout/radial6"/>
    <dgm:cxn modelId="{C45827BC-6EC4-476F-9616-FC2591DDA16D}" type="presParOf" srcId="{221E262D-C867-4980-9333-33ACB5B888E4}" destId="{E6B8AC3D-EEFB-4BAB-9142-82EEC50E4AC3}" srcOrd="10" destOrd="0" presId="urn:microsoft.com/office/officeart/2005/8/layout/radial6"/>
    <dgm:cxn modelId="{7AE16B38-9B80-428A-AFEF-AFF94821276B}" type="presParOf" srcId="{221E262D-C867-4980-9333-33ACB5B888E4}" destId="{3C15FF99-8459-42B3-95B1-956FBDCA37A2}" srcOrd="11" destOrd="0" presId="urn:microsoft.com/office/officeart/2005/8/layout/radial6"/>
    <dgm:cxn modelId="{21ACA9AB-5E50-4415-A5B7-7700AA71F9B4}" type="presParOf" srcId="{221E262D-C867-4980-9333-33ACB5B888E4}" destId="{EE5EE045-0361-4752-B31B-18152C257553}" srcOrd="12" destOrd="0" presId="urn:microsoft.com/office/officeart/2005/8/layout/radial6"/>
    <dgm:cxn modelId="{7B9ECCA1-E25F-42C9-B34B-264C7532776C}" type="presParOf" srcId="{221E262D-C867-4980-9333-33ACB5B888E4}" destId="{CE6A3CC3-1660-4A0C-B86C-30157FFCE498}" srcOrd="13" destOrd="0" presId="urn:microsoft.com/office/officeart/2005/8/layout/radial6"/>
    <dgm:cxn modelId="{2E6D635F-B15A-47CB-8AA9-C3B8FB367C97}" type="presParOf" srcId="{221E262D-C867-4980-9333-33ACB5B888E4}" destId="{F4F29B1C-92A6-4521-A42D-2160DE48AB6D}" srcOrd="14" destOrd="0" presId="urn:microsoft.com/office/officeart/2005/8/layout/radial6"/>
    <dgm:cxn modelId="{B2901B0D-77CD-4189-8359-FACDD947F2F0}" type="presParOf" srcId="{221E262D-C867-4980-9333-33ACB5B888E4}" destId="{09FCD6FA-ED7E-41E1-8E1C-08AEDD57B061}" srcOrd="15" destOrd="0" presId="urn:microsoft.com/office/officeart/2005/8/layout/radial6"/>
    <dgm:cxn modelId="{058F83E8-6B3A-4DEE-BEEE-DD7507725BDB}" type="presParOf" srcId="{221E262D-C867-4980-9333-33ACB5B888E4}" destId="{29C59B4D-B981-4F30-B38C-02966AE0EF7C}" srcOrd="16" destOrd="0" presId="urn:microsoft.com/office/officeart/2005/8/layout/radial6"/>
    <dgm:cxn modelId="{032DE1C8-36FB-439E-AEF3-66990557C7C2}" type="presParOf" srcId="{221E262D-C867-4980-9333-33ACB5B888E4}" destId="{46DC8575-FFCF-4CB0-B4ED-272BF12CD50D}" srcOrd="17" destOrd="0" presId="urn:microsoft.com/office/officeart/2005/8/layout/radial6"/>
    <dgm:cxn modelId="{38ABC69D-C7F2-4F2C-BB11-35630DA0B990}" type="presParOf" srcId="{221E262D-C867-4980-9333-33ACB5B888E4}" destId="{946005FF-FD1E-4761-9EBD-520030201D25}" srcOrd="18" destOrd="0" presId="urn:microsoft.com/office/officeart/2005/8/layout/radial6"/>
    <dgm:cxn modelId="{24C28E17-AC9C-4986-816D-6AD7714CB39B}" type="presParOf" srcId="{221E262D-C867-4980-9333-33ACB5B888E4}" destId="{25F07EA3-4D3B-4901-9E7A-0780AE4A53A3}" srcOrd="19" destOrd="0" presId="urn:microsoft.com/office/officeart/2005/8/layout/radial6"/>
    <dgm:cxn modelId="{EFBD3D19-003F-4B86-A4BD-FCDE3355FACB}" type="presParOf" srcId="{221E262D-C867-4980-9333-33ACB5B888E4}" destId="{B6E10683-02AE-4942-A3FE-E5B9FE06014A}" srcOrd="20" destOrd="0" presId="urn:microsoft.com/office/officeart/2005/8/layout/radial6"/>
    <dgm:cxn modelId="{81C6715C-7187-43A3-89E0-C55C505304FA}" type="presParOf" srcId="{221E262D-C867-4980-9333-33ACB5B888E4}" destId="{25787FC2-9A7A-4408-85B9-EAB16F3C3170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608938-9FD9-41D5-BD1B-6FC68296346D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09ABDD-470C-4854-BAC8-359A0B46D958}">
      <dgm:prSet custT="1"/>
      <dgm:spPr/>
      <dgm:t>
        <a:bodyPr/>
        <a:lstStyle/>
        <a:p>
          <a:r>
            <a:rPr lang="ru-RU" sz="2200" b="1" u="none" dirty="0" smtClean="0">
              <a:latin typeface="Times New Roman" pitchFamily="18" charset="0"/>
              <a:cs typeface="Times New Roman" panose="02020603050405020304" pitchFamily="18" charset="0"/>
            </a:rPr>
            <a:t>Основное направление</a:t>
          </a:r>
          <a:endParaRPr lang="ru-RU" sz="2200" u="none" dirty="0"/>
        </a:p>
      </dgm:t>
    </dgm:pt>
    <dgm:pt modelId="{0A95EF78-9BD4-42EC-921D-A3A103E3E358}" type="parTrans" cxnId="{7AE55EC0-4AF1-44B4-8C6B-4A0379A0BE10}">
      <dgm:prSet/>
      <dgm:spPr/>
      <dgm:t>
        <a:bodyPr/>
        <a:lstStyle/>
        <a:p>
          <a:endParaRPr lang="ru-RU"/>
        </a:p>
      </dgm:t>
    </dgm:pt>
    <dgm:pt modelId="{09525015-2C55-4647-88AD-A43A6BAD367D}" type="sibTrans" cxnId="{7AE55EC0-4AF1-44B4-8C6B-4A0379A0BE10}">
      <dgm:prSet/>
      <dgm:spPr/>
      <dgm:t>
        <a:bodyPr/>
        <a:lstStyle/>
        <a:p>
          <a:endParaRPr lang="ru-RU"/>
        </a:p>
      </dgm:t>
    </dgm:pt>
    <dgm:pt modelId="{82611DD7-A5DB-4EC0-A1F5-D950707FE792}">
      <dgm:prSet custT="1"/>
      <dgm:spPr/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необходимости сохранения и наращивания налогового потенциала в целях обеспечения роста доходной части бюджета города Покачи, в том числе за счет изыскания дополнительных доходных резервов и снижения налоговой задолженности перед бюджетом</a:t>
          </a:r>
          <a:endParaRPr lang="ru-RU" sz="1800" dirty="0">
            <a:latin typeface="Times New Roman" pitchFamily="18" charset="0"/>
            <a:cs typeface="Times New Roman" panose="02020603050405020304" pitchFamily="18" charset="0"/>
          </a:endParaRPr>
        </a:p>
      </dgm:t>
    </dgm:pt>
    <dgm:pt modelId="{829AF54C-7982-457C-B803-F1C3035D8F68}" type="parTrans" cxnId="{7C0DF4DA-1B3C-402D-A4D2-1CAADD97AB75}">
      <dgm:prSet/>
      <dgm:spPr/>
      <dgm:t>
        <a:bodyPr/>
        <a:lstStyle/>
        <a:p>
          <a:endParaRPr lang="ru-RU"/>
        </a:p>
      </dgm:t>
    </dgm:pt>
    <dgm:pt modelId="{669ABBF4-19FD-4C63-9733-711FC38836C1}" type="sibTrans" cxnId="{7C0DF4DA-1B3C-402D-A4D2-1CAADD97AB75}">
      <dgm:prSet/>
      <dgm:spPr/>
      <dgm:t>
        <a:bodyPr/>
        <a:lstStyle/>
        <a:p>
          <a:endParaRPr lang="ru-RU"/>
        </a:p>
      </dgm:t>
    </dgm:pt>
    <dgm:pt modelId="{BA5C6B22-5F5A-4B88-82D7-0E3F9908A718}">
      <dgm:prSet custT="1"/>
      <dgm:spPr/>
      <dgm:t>
        <a:bodyPr/>
        <a:lstStyle/>
        <a:p>
          <a:r>
            <a:rPr lang="ru-RU" sz="2200" b="1" u="none" dirty="0" smtClean="0">
              <a:latin typeface="Times New Roman" pitchFamily="18" charset="0"/>
              <a:cs typeface="Times New Roman" panose="02020603050405020304" pitchFamily="18" charset="0"/>
            </a:rPr>
            <a:t>Основные задачи</a:t>
          </a:r>
          <a:endParaRPr lang="ru-RU" sz="2200" u="none" dirty="0"/>
        </a:p>
      </dgm:t>
    </dgm:pt>
    <dgm:pt modelId="{F3619C0C-0C6F-4040-925C-CC575E7F100F}" type="parTrans" cxnId="{7A3EF2D5-5E0E-40E0-99EA-14578240C7C7}">
      <dgm:prSet/>
      <dgm:spPr/>
      <dgm:t>
        <a:bodyPr/>
        <a:lstStyle/>
        <a:p>
          <a:endParaRPr lang="ru-RU"/>
        </a:p>
      </dgm:t>
    </dgm:pt>
    <dgm:pt modelId="{09B74522-F6C9-4610-BEE4-9441964C26E5}" type="sibTrans" cxnId="{7A3EF2D5-5E0E-40E0-99EA-14578240C7C7}">
      <dgm:prSet/>
      <dgm:spPr/>
      <dgm:t>
        <a:bodyPr/>
        <a:lstStyle/>
        <a:p>
          <a:endParaRPr lang="ru-RU"/>
        </a:p>
      </dgm:t>
    </dgm:pt>
    <dgm:pt modelId="{C3B85FD1-21EA-49FB-85F3-C802467A1097}">
      <dgm:prSet custT="1"/>
      <dgm:spPr/>
      <dgm:t>
        <a:bodyPr/>
        <a:lstStyle/>
        <a:p>
          <a:pPr algn="just"/>
          <a:r>
            <a:rPr lang="ru-RU" sz="1600" dirty="0" smtClean="0">
              <a:latin typeface="Times New Roman" pitchFamily="18" charset="0"/>
              <a:cs typeface="Times New Roman" panose="02020603050405020304" pitchFamily="18" charset="0"/>
            </a:rPr>
            <a:t>совершенствование налогового законодательства муниципального уровня с учетом изменений в налоговом законодательстве Ханты – Мансийского автономного округа-Югры и Российской Федерации;</a:t>
          </a:r>
          <a:endParaRPr lang="ru-RU" sz="1600" dirty="0">
            <a:latin typeface="Times New Roman" pitchFamily="18" charset="0"/>
            <a:cs typeface="Times New Roman" panose="02020603050405020304" pitchFamily="18" charset="0"/>
          </a:endParaRPr>
        </a:p>
      </dgm:t>
    </dgm:pt>
    <dgm:pt modelId="{F5CBB23E-38A1-47FF-86A5-F735A3EA21BB}" type="parTrans" cxnId="{65FE58B7-7274-43E4-812C-257A86D1DA97}">
      <dgm:prSet/>
      <dgm:spPr/>
      <dgm:t>
        <a:bodyPr/>
        <a:lstStyle/>
        <a:p>
          <a:endParaRPr lang="ru-RU"/>
        </a:p>
      </dgm:t>
    </dgm:pt>
    <dgm:pt modelId="{C16685CB-4B02-4C03-9BC1-843D7ACFF4AA}" type="sibTrans" cxnId="{65FE58B7-7274-43E4-812C-257A86D1DA97}">
      <dgm:prSet/>
      <dgm:spPr/>
      <dgm:t>
        <a:bodyPr/>
        <a:lstStyle/>
        <a:p>
          <a:endParaRPr lang="ru-RU"/>
        </a:p>
      </dgm:t>
    </dgm:pt>
    <dgm:pt modelId="{F99D09E7-8415-4BBF-BDDF-C47FFBFDC272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установление (сохранение/изменение) налоговых льгот и (или) сниженных налоговых ставок, иных налоговых преференций по местным налогам с учетом оценки налоговых расходов;</a:t>
          </a:r>
        </a:p>
      </dgm:t>
    </dgm:pt>
    <dgm:pt modelId="{80B976EF-D4A2-4A1E-8148-858882B328FD}" type="parTrans" cxnId="{72630C23-4CF4-426F-84E0-9157DD726956}">
      <dgm:prSet/>
      <dgm:spPr/>
      <dgm:t>
        <a:bodyPr/>
        <a:lstStyle/>
        <a:p>
          <a:endParaRPr lang="ru-RU"/>
        </a:p>
      </dgm:t>
    </dgm:pt>
    <dgm:pt modelId="{59E8E6A7-6897-4B8F-B9AD-8E58A6B5AC32}" type="sibTrans" cxnId="{72630C23-4CF4-426F-84E0-9157DD726956}">
      <dgm:prSet/>
      <dgm:spPr/>
      <dgm:t>
        <a:bodyPr/>
        <a:lstStyle/>
        <a:p>
          <a:endParaRPr lang="ru-RU"/>
        </a:p>
      </dgm:t>
    </dgm:pt>
    <dgm:pt modelId="{852848A0-9C3C-4DAB-BAB8-09B655C0ACCC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создание оптимальных условий для возможности развития предпринимательской и инвестиционной деятельности хозяйствующих субъектов с целью приумножения в дальнейшем доходов местного бюджета; </a:t>
          </a:r>
        </a:p>
      </dgm:t>
    </dgm:pt>
    <dgm:pt modelId="{7A001E52-B70D-4E49-8F40-CAD91A1F0810}" type="parTrans" cxnId="{8BB94086-BC52-4E5B-8FAB-8448215BBEBB}">
      <dgm:prSet/>
      <dgm:spPr/>
      <dgm:t>
        <a:bodyPr/>
        <a:lstStyle/>
        <a:p>
          <a:endParaRPr lang="ru-RU"/>
        </a:p>
      </dgm:t>
    </dgm:pt>
    <dgm:pt modelId="{776F0C47-7B0A-4C10-8B90-6534442B7F8D}" type="sibTrans" cxnId="{8BB94086-BC52-4E5B-8FAB-8448215BBEBB}">
      <dgm:prSet/>
      <dgm:spPr/>
      <dgm:t>
        <a:bodyPr/>
        <a:lstStyle/>
        <a:p>
          <a:endParaRPr lang="ru-RU"/>
        </a:p>
      </dgm:t>
    </dgm:pt>
    <dgm:pt modelId="{0D4F5D7B-D9D8-4905-AA69-4D7DA82E4344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взаимодействие с налогоплательщиками, направленное на соблюдение налоговой дисциплины и предупреждение уклонения от уплаты налоговых платежей в бюджеты всех уровней;</a:t>
          </a:r>
        </a:p>
      </dgm:t>
    </dgm:pt>
    <dgm:pt modelId="{2479FF17-0F3B-4578-B4B3-C47FCF1A4778}" type="parTrans" cxnId="{ABAC6E78-5DA5-400A-A0AB-C35F792A77C8}">
      <dgm:prSet/>
      <dgm:spPr/>
      <dgm:t>
        <a:bodyPr/>
        <a:lstStyle/>
        <a:p>
          <a:endParaRPr lang="ru-RU"/>
        </a:p>
      </dgm:t>
    </dgm:pt>
    <dgm:pt modelId="{F665F183-DBA5-4620-A8F5-6524AA91341A}" type="sibTrans" cxnId="{ABAC6E78-5DA5-400A-A0AB-C35F792A77C8}">
      <dgm:prSet/>
      <dgm:spPr/>
      <dgm:t>
        <a:bodyPr/>
        <a:lstStyle/>
        <a:p>
          <a:endParaRPr lang="ru-RU"/>
        </a:p>
      </dgm:t>
    </dgm:pt>
    <dgm:pt modelId="{56C2355D-88B8-4435-B1E5-DC53ADC16DC1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расширение спектра получения и использования информации, размещаемой в федеральных информационных системах: при планировании доходов бюджета и анализе исполнения плановых и прогнозных показателей использовать сведения Федерального казначейства о перечисленных юридическими лицами платежах и открытые данные электронного сервиса Федеральной налоговой службы «Аналитическое приложение «Анализ имущественных налогов».</a:t>
          </a:r>
        </a:p>
      </dgm:t>
    </dgm:pt>
    <dgm:pt modelId="{49236488-4AAB-46E2-A9F2-02F3829A4D3E}" type="sibTrans" cxnId="{DF6176AF-F1F3-4970-9B95-A72FB0D7DB84}">
      <dgm:prSet/>
      <dgm:spPr/>
      <dgm:t>
        <a:bodyPr/>
        <a:lstStyle/>
        <a:p>
          <a:endParaRPr lang="ru-RU"/>
        </a:p>
      </dgm:t>
    </dgm:pt>
    <dgm:pt modelId="{1B7F78A2-4C6D-48F3-A284-C684EBE3F788}" type="parTrans" cxnId="{DF6176AF-F1F3-4970-9B95-A72FB0D7DB84}">
      <dgm:prSet/>
      <dgm:spPr/>
      <dgm:t>
        <a:bodyPr/>
        <a:lstStyle/>
        <a:p>
          <a:endParaRPr lang="ru-RU"/>
        </a:p>
      </dgm:t>
    </dgm:pt>
    <dgm:pt modelId="{BE652685-4DDA-4AE0-AD0B-653066E3B7FE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продолжение работы по межведомственному взаимодействию, целями которого является повышение уровня собираемости налогов и сборов, поступающих в бюджет города Покачи, а также снижение налоговой недоимки;</a:t>
          </a:r>
        </a:p>
      </dgm:t>
    </dgm:pt>
    <dgm:pt modelId="{F65985C4-F8DC-45FD-9057-3262284089AC}" type="parTrans" cxnId="{E4E850CF-0CE8-4120-92DA-C294A3565863}">
      <dgm:prSet/>
      <dgm:spPr/>
      <dgm:t>
        <a:bodyPr/>
        <a:lstStyle/>
        <a:p>
          <a:endParaRPr lang="ru-RU"/>
        </a:p>
      </dgm:t>
    </dgm:pt>
    <dgm:pt modelId="{A7988FA3-4AA3-46E3-B04C-C4840BD4C51D}" type="sibTrans" cxnId="{E4E850CF-0CE8-4120-92DA-C294A3565863}">
      <dgm:prSet/>
      <dgm:spPr/>
      <dgm:t>
        <a:bodyPr/>
        <a:lstStyle/>
        <a:p>
          <a:endParaRPr lang="ru-RU"/>
        </a:p>
      </dgm:t>
    </dgm:pt>
    <dgm:pt modelId="{E9669442-A103-426B-88B6-EB4924CCD903}" type="pres">
      <dgm:prSet presAssocID="{EB608938-9FD9-41D5-BD1B-6FC68296346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8C7C54-EE23-41D7-9742-C0703CD6AF05}" type="pres">
      <dgm:prSet presAssocID="{9709ABDD-470C-4854-BAC8-359A0B46D958}" presName="parentLin" presStyleCnt="0"/>
      <dgm:spPr/>
      <dgm:t>
        <a:bodyPr/>
        <a:lstStyle/>
        <a:p>
          <a:endParaRPr lang="ru-RU"/>
        </a:p>
      </dgm:t>
    </dgm:pt>
    <dgm:pt modelId="{B917CAD7-301C-4F99-95F2-6C17609E9D9E}" type="pres">
      <dgm:prSet presAssocID="{9709ABDD-470C-4854-BAC8-359A0B46D958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7DF31B73-ED26-4424-AC7E-35CF20B3CEBE}" type="pres">
      <dgm:prSet presAssocID="{9709ABDD-470C-4854-BAC8-359A0B46D958}" presName="parentText" presStyleLbl="node1" presStyleIdx="0" presStyleCnt="2" custScaleY="111718" custLinFactNeighborX="-11982" custLinFactNeighborY="-516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17D64-F53F-40DA-8C88-814E12FE86E9}" type="pres">
      <dgm:prSet presAssocID="{9709ABDD-470C-4854-BAC8-359A0B46D958}" presName="negativeSpace" presStyleCnt="0"/>
      <dgm:spPr/>
      <dgm:t>
        <a:bodyPr/>
        <a:lstStyle/>
        <a:p>
          <a:endParaRPr lang="ru-RU"/>
        </a:p>
      </dgm:t>
    </dgm:pt>
    <dgm:pt modelId="{830C79E7-F4F5-4E26-8268-CD2F3EDF4014}" type="pres">
      <dgm:prSet presAssocID="{9709ABDD-470C-4854-BAC8-359A0B46D958}" presName="childText" presStyleLbl="conFgAcc1" presStyleIdx="0" presStyleCnt="2" custLinFactNeighborX="-15" custLinFactNeighborY="-873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E5971-6786-4F05-8C9C-4C701D430053}" type="pres">
      <dgm:prSet presAssocID="{09525015-2C55-4647-88AD-A43A6BAD367D}" presName="spaceBetweenRectangles" presStyleCnt="0"/>
      <dgm:spPr/>
      <dgm:t>
        <a:bodyPr/>
        <a:lstStyle/>
        <a:p>
          <a:endParaRPr lang="ru-RU"/>
        </a:p>
      </dgm:t>
    </dgm:pt>
    <dgm:pt modelId="{16A5F521-E7F9-4885-B477-A88872288C30}" type="pres">
      <dgm:prSet presAssocID="{BA5C6B22-5F5A-4B88-82D7-0E3F9908A718}" presName="parentLin" presStyleCnt="0"/>
      <dgm:spPr/>
      <dgm:t>
        <a:bodyPr/>
        <a:lstStyle/>
        <a:p>
          <a:endParaRPr lang="ru-RU"/>
        </a:p>
      </dgm:t>
    </dgm:pt>
    <dgm:pt modelId="{722174BE-664A-4657-B91F-AC84594BB1D4}" type="pres">
      <dgm:prSet presAssocID="{BA5C6B22-5F5A-4B88-82D7-0E3F9908A718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C44A2CA1-F302-4330-AD20-FC30F709C3E1}" type="pres">
      <dgm:prSet presAssocID="{BA5C6B22-5F5A-4B88-82D7-0E3F9908A718}" presName="parentText" presStyleLbl="node1" presStyleIdx="1" presStyleCnt="2" custScaleY="137505" custLinFactNeighborX="-5793" custLinFactNeighborY="-213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DBA04-E009-458A-BFE1-9FE45BDEC4CE}" type="pres">
      <dgm:prSet presAssocID="{BA5C6B22-5F5A-4B88-82D7-0E3F9908A718}" presName="negativeSpace" presStyleCnt="0"/>
      <dgm:spPr/>
      <dgm:t>
        <a:bodyPr/>
        <a:lstStyle/>
        <a:p>
          <a:endParaRPr lang="ru-RU"/>
        </a:p>
      </dgm:t>
    </dgm:pt>
    <dgm:pt modelId="{721D6EC1-9962-45CE-A9B2-246FC01C5804}" type="pres">
      <dgm:prSet presAssocID="{BA5C6B22-5F5A-4B88-82D7-0E3F9908A718}" presName="childText" presStyleLbl="conFgAcc1" presStyleIdx="1" presStyleCnt="2" custScaleY="104800" custLinFactY="-97" custLinFactNeighborX="-43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AC6E78-5DA5-400A-A0AB-C35F792A77C8}" srcId="{BA5C6B22-5F5A-4B88-82D7-0E3F9908A718}" destId="{0D4F5D7B-D9D8-4905-AA69-4D7DA82E4344}" srcOrd="3" destOrd="0" parTransId="{2479FF17-0F3B-4578-B4B3-C47FCF1A4778}" sibTransId="{F665F183-DBA5-4620-A8F5-6524AA91341A}"/>
    <dgm:cxn modelId="{7A3EF2D5-5E0E-40E0-99EA-14578240C7C7}" srcId="{EB608938-9FD9-41D5-BD1B-6FC68296346D}" destId="{BA5C6B22-5F5A-4B88-82D7-0E3F9908A718}" srcOrd="1" destOrd="0" parTransId="{F3619C0C-0C6F-4040-925C-CC575E7F100F}" sibTransId="{09B74522-F6C9-4610-BEE4-9441964C26E5}"/>
    <dgm:cxn modelId="{54B08639-3575-4B94-AAE7-F4D1F69BFD6B}" type="presOf" srcId="{852848A0-9C3C-4DAB-BAB8-09B655C0ACCC}" destId="{721D6EC1-9962-45CE-A9B2-246FC01C5804}" srcOrd="0" destOrd="2" presId="urn:microsoft.com/office/officeart/2005/8/layout/list1"/>
    <dgm:cxn modelId="{7CEAB6ED-4CC2-4DBC-8980-DCEDB15F271D}" type="presOf" srcId="{0D4F5D7B-D9D8-4905-AA69-4D7DA82E4344}" destId="{721D6EC1-9962-45CE-A9B2-246FC01C5804}" srcOrd="0" destOrd="3" presId="urn:microsoft.com/office/officeart/2005/8/layout/list1"/>
    <dgm:cxn modelId="{8BB94086-BC52-4E5B-8FAB-8448215BBEBB}" srcId="{BA5C6B22-5F5A-4B88-82D7-0E3F9908A718}" destId="{852848A0-9C3C-4DAB-BAB8-09B655C0ACCC}" srcOrd="2" destOrd="0" parTransId="{7A001E52-B70D-4E49-8F40-CAD91A1F0810}" sibTransId="{776F0C47-7B0A-4C10-8B90-6534442B7F8D}"/>
    <dgm:cxn modelId="{E4E850CF-0CE8-4120-92DA-C294A3565863}" srcId="{BA5C6B22-5F5A-4B88-82D7-0E3F9908A718}" destId="{BE652685-4DDA-4AE0-AD0B-653066E3B7FE}" srcOrd="4" destOrd="0" parTransId="{F65985C4-F8DC-45FD-9057-3262284089AC}" sibTransId="{A7988FA3-4AA3-46E3-B04C-C4840BD4C51D}"/>
    <dgm:cxn modelId="{C8989EAA-2F88-4024-8050-6A7E91B890FE}" type="presOf" srcId="{9709ABDD-470C-4854-BAC8-359A0B46D958}" destId="{7DF31B73-ED26-4424-AC7E-35CF20B3CEBE}" srcOrd="1" destOrd="0" presId="urn:microsoft.com/office/officeart/2005/8/layout/list1"/>
    <dgm:cxn modelId="{959C7201-B8AE-46B1-8B99-5869DDC8D34D}" type="presOf" srcId="{BA5C6B22-5F5A-4B88-82D7-0E3F9908A718}" destId="{C44A2CA1-F302-4330-AD20-FC30F709C3E1}" srcOrd="1" destOrd="0" presId="urn:microsoft.com/office/officeart/2005/8/layout/list1"/>
    <dgm:cxn modelId="{F7D05393-7FDB-4695-A57E-B8FE7E9EB7E5}" type="presOf" srcId="{F99D09E7-8415-4BBF-BDDF-C47FFBFDC272}" destId="{721D6EC1-9962-45CE-A9B2-246FC01C5804}" srcOrd="0" destOrd="1" presId="urn:microsoft.com/office/officeart/2005/8/layout/list1"/>
    <dgm:cxn modelId="{9BAA5F86-2A32-4611-A063-C7EED8DB75E9}" type="presOf" srcId="{BA5C6B22-5F5A-4B88-82D7-0E3F9908A718}" destId="{722174BE-664A-4657-B91F-AC84594BB1D4}" srcOrd="0" destOrd="0" presId="urn:microsoft.com/office/officeart/2005/8/layout/list1"/>
    <dgm:cxn modelId="{E777BF1B-8A3B-42AE-B520-9EF0A4BCA046}" type="presOf" srcId="{9709ABDD-470C-4854-BAC8-359A0B46D958}" destId="{B917CAD7-301C-4F99-95F2-6C17609E9D9E}" srcOrd="0" destOrd="0" presId="urn:microsoft.com/office/officeart/2005/8/layout/list1"/>
    <dgm:cxn modelId="{DF6176AF-F1F3-4970-9B95-A72FB0D7DB84}" srcId="{BA5C6B22-5F5A-4B88-82D7-0E3F9908A718}" destId="{56C2355D-88B8-4435-B1E5-DC53ADC16DC1}" srcOrd="5" destOrd="0" parTransId="{1B7F78A2-4C6D-48F3-A284-C684EBE3F788}" sibTransId="{49236488-4AAB-46E2-A9F2-02F3829A4D3E}"/>
    <dgm:cxn modelId="{72630C23-4CF4-426F-84E0-9157DD726956}" srcId="{BA5C6B22-5F5A-4B88-82D7-0E3F9908A718}" destId="{F99D09E7-8415-4BBF-BDDF-C47FFBFDC272}" srcOrd="1" destOrd="0" parTransId="{80B976EF-D4A2-4A1E-8148-858882B328FD}" sibTransId="{59E8E6A7-6897-4B8F-B9AD-8E58A6B5AC32}"/>
    <dgm:cxn modelId="{7AE55EC0-4AF1-44B4-8C6B-4A0379A0BE10}" srcId="{EB608938-9FD9-41D5-BD1B-6FC68296346D}" destId="{9709ABDD-470C-4854-BAC8-359A0B46D958}" srcOrd="0" destOrd="0" parTransId="{0A95EF78-9BD4-42EC-921D-A3A103E3E358}" sibTransId="{09525015-2C55-4647-88AD-A43A6BAD367D}"/>
    <dgm:cxn modelId="{E1DEAA54-5B29-47D9-807A-9A911F6BEA75}" type="presOf" srcId="{BE652685-4DDA-4AE0-AD0B-653066E3B7FE}" destId="{721D6EC1-9962-45CE-A9B2-246FC01C5804}" srcOrd="0" destOrd="4" presId="urn:microsoft.com/office/officeart/2005/8/layout/list1"/>
    <dgm:cxn modelId="{65FE58B7-7274-43E4-812C-257A86D1DA97}" srcId="{BA5C6B22-5F5A-4B88-82D7-0E3F9908A718}" destId="{C3B85FD1-21EA-49FB-85F3-C802467A1097}" srcOrd="0" destOrd="0" parTransId="{F5CBB23E-38A1-47FF-86A5-F735A3EA21BB}" sibTransId="{C16685CB-4B02-4C03-9BC1-843D7ACFF4AA}"/>
    <dgm:cxn modelId="{32BA915F-34CA-4F87-AF02-93C042312322}" type="presOf" srcId="{82611DD7-A5DB-4EC0-A1F5-D950707FE792}" destId="{830C79E7-F4F5-4E26-8268-CD2F3EDF4014}" srcOrd="0" destOrd="0" presId="urn:microsoft.com/office/officeart/2005/8/layout/list1"/>
    <dgm:cxn modelId="{41A90905-9DAD-4AB5-AC87-E5E78DAF3E96}" type="presOf" srcId="{C3B85FD1-21EA-49FB-85F3-C802467A1097}" destId="{721D6EC1-9962-45CE-A9B2-246FC01C5804}" srcOrd="0" destOrd="0" presId="urn:microsoft.com/office/officeart/2005/8/layout/list1"/>
    <dgm:cxn modelId="{2D95A11B-B1D3-4127-9854-6389A7E4F1B2}" type="presOf" srcId="{EB608938-9FD9-41D5-BD1B-6FC68296346D}" destId="{E9669442-A103-426B-88B6-EB4924CCD903}" srcOrd="0" destOrd="0" presId="urn:microsoft.com/office/officeart/2005/8/layout/list1"/>
    <dgm:cxn modelId="{74976309-1892-44AA-818C-E5E0ED4C0D8D}" type="presOf" srcId="{56C2355D-88B8-4435-B1E5-DC53ADC16DC1}" destId="{721D6EC1-9962-45CE-A9B2-246FC01C5804}" srcOrd="0" destOrd="5" presId="urn:microsoft.com/office/officeart/2005/8/layout/list1"/>
    <dgm:cxn modelId="{7C0DF4DA-1B3C-402D-A4D2-1CAADD97AB75}" srcId="{9709ABDD-470C-4854-BAC8-359A0B46D958}" destId="{82611DD7-A5DB-4EC0-A1F5-D950707FE792}" srcOrd="0" destOrd="0" parTransId="{829AF54C-7982-457C-B803-F1C3035D8F68}" sibTransId="{669ABBF4-19FD-4C63-9733-711FC38836C1}"/>
    <dgm:cxn modelId="{00516E0B-B830-4539-8422-C6896D20E60F}" type="presParOf" srcId="{E9669442-A103-426B-88B6-EB4924CCD903}" destId="{F48C7C54-EE23-41D7-9742-C0703CD6AF05}" srcOrd="0" destOrd="0" presId="urn:microsoft.com/office/officeart/2005/8/layout/list1"/>
    <dgm:cxn modelId="{9AE302D3-CADA-44CE-906B-991C89CE732E}" type="presParOf" srcId="{F48C7C54-EE23-41D7-9742-C0703CD6AF05}" destId="{B917CAD7-301C-4F99-95F2-6C17609E9D9E}" srcOrd="0" destOrd="0" presId="urn:microsoft.com/office/officeart/2005/8/layout/list1"/>
    <dgm:cxn modelId="{50476D9C-3EBF-4AC0-A069-BB2F9A3257D5}" type="presParOf" srcId="{F48C7C54-EE23-41D7-9742-C0703CD6AF05}" destId="{7DF31B73-ED26-4424-AC7E-35CF20B3CEBE}" srcOrd="1" destOrd="0" presId="urn:microsoft.com/office/officeart/2005/8/layout/list1"/>
    <dgm:cxn modelId="{5C60D50B-BD43-4490-902F-94543046253C}" type="presParOf" srcId="{E9669442-A103-426B-88B6-EB4924CCD903}" destId="{37017D64-F53F-40DA-8C88-814E12FE86E9}" srcOrd="1" destOrd="0" presId="urn:microsoft.com/office/officeart/2005/8/layout/list1"/>
    <dgm:cxn modelId="{79D5977C-AA00-4F45-82F9-183D5AF76411}" type="presParOf" srcId="{E9669442-A103-426B-88B6-EB4924CCD903}" destId="{830C79E7-F4F5-4E26-8268-CD2F3EDF4014}" srcOrd="2" destOrd="0" presId="urn:microsoft.com/office/officeart/2005/8/layout/list1"/>
    <dgm:cxn modelId="{78CC3B14-5697-42F4-8DE2-6C2BA65061ED}" type="presParOf" srcId="{E9669442-A103-426B-88B6-EB4924CCD903}" destId="{394E5971-6786-4F05-8C9C-4C701D430053}" srcOrd="3" destOrd="0" presId="urn:microsoft.com/office/officeart/2005/8/layout/list1"/>
    <dgm:cxn modelId="{F14D9205-6DAE-46B7-A125-333BCEA50636}" type="presParOf" srcId="{E9669442-A103-426B-88B6-EB4924CCD903}" destId="{16A5F521-E7F9-4885-B477-A88872288C30}" srcOrd="4" destOrd="0" presId="urn:microsoft.com/office/officeart/2005/8/layout/list1"/>
    <dgm:cxn modelId="{A0AD5D39-0851-471D-AF0D-4C341BA6AB92}" type="presParOf" srcId="{16A5F521-E7F9-4885-B477-A88872288C30}" destId="{722174BE-664A-4657-B91F-AC84594BB1D4}" srcOrd="0" destOrd="0" presId="urn:microsoft.com/office/officeart/2005/8/layout/list1"/>
    <dgm:cxn modelId="{5551A879-3C2B-490A-8048-69CF04AB59B1}" type="presParOf" srcId="{16A5F521-E7F9-4885-B477-A88872288C30}" destId="{C44A2CA1-F302-4330-AD20-FC30F709C3E1}" srcOrd="1" destOrd="0" presId="urn:microsoft.com/office/officeart/2005/8/layout/list1"/>
    <dgm:cxn modelId="{1DC6A0A8-754E-474C-A80E-3741F0DEA68E}" type="presParOf" srcId="{E9669442-A103-426B-88B6-EB4924CCD903}" destId="{93CDBA04-E009-458A-BFE1-9FE45BDEC4CE}" srcOrd="5" destOrd="0" presId="urn:microsoft.com/office/officeart/2005/8/layout/list1"/>
    <dgm:cxn modelId="{9B309140-2A6F-40F2-8A72-BA0B03952140}" type="presParOf" srcId="{E9669442-A103-426B-88B6-EB4924CCD903}" destId="{721D6EC1-9962-45CE-A9B2-246FC01C580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608938-9FD9-41D5-BD1B-6FC68296346D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09ABDD-470C-4854-BAC8-359A0B46D958}">
      <dgm:prSet custT="1"/>
      <dgm:spPr/>
      <dgm:t>
        <a:bodyPr/>
        <a:lstStyle/>
        <a:p>
          <a:r>
            <a:rPr lang="ru-RU" sz="2200" b="1" u="none" dirty="0" smtClean="0">
              <a:latin typeface="Times New Roman" pitchFamily="18" charset="0"/>
              <a:cs typeface="Times New Roman" panose="02020603050405020304" pitchFamily="18" charset="0"/>
            </a:rPr>
            <a:t>Основное направление</a:t>
          </a:r>
          <a:endParaRPr lang="ru-RU" sz="2200" u="none" dirty="0"/>
        </a:p>
      </dgm:t>
    </dgm:pt>
    <dgm:pt modelId="{0A95EF78-9BD4-42EC-921D-A3A103E3E358}" type="parTrans" cxnId="{7AE55EC0-4AF1-44B4-8C6B-4A0379A0BE10}">
      <dgm:prSet/>
      <dgm:spPr/>
      <dgm:t>
        <a:bodyPr/>
        <a:lstStyle/>
        <a:p>
          <a:endParaRPr lang="ru-RU"/>
        </a:p>
      </dgm:t>
    </dgm:pt>
    <dgm:pt modelId="{09525015-2C55-4647-88AD-A43A6BAD367D}" type="sibTrans" cxnId="{7AE55EC0-4AF1-44B4-8C6B-4A0379A0BE10}">
      <dgm:prSet/>
      <dgm:spPr/>
      <dgm:t>
        <a:bodyPr/>
        <a:lstStyle/>
        <a:p>
          <a:endParaRPr lang="ru-RU"/>
        </a:p>
      </dgm:t>
    </dgm:pt>
    <dgm:pt modelId="{82611DD7-A5DB-4EC0-A1F5-D950707FE792}">
      <dgm:prSet custT="1"/>
      <dgm:spPr/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обеспечения сбалансированности и устойчивости бюджета города Покачи, повышения эффективности бюджетных расходов, выявление внутренних резервов и перераспределение их в пользу приоритетных направлений расходов</a:t>
          </a:r>
          <a:endParaRPr lang="ru-RU" sz="1800" dirty="0">
            <a:latin typeface="Times New Roman" pitchFamily="18" charset="0"/>
            <a:cs typeface="Times New Roman" panose="02020603050405020304" pitchFamily="18" charset="0"/>
          </a:endParaRPr>
        </a:p>
      </dgm:t>
    </dgm:pt>
    <dgm:pt modelId="{829AF54C-7982-457C-B803-F1C3035D8F68}" type="parTrans" cxnId="{7C0DF4DA-1B3C-402D-A4D2-1CAADD97AB75}">
      <dgm:prSet/>
      <dgm:spPr/>
      <dgm:t>
        <a:bodyPr/>
        <a:lstStyle/>
        <a:p>
          <a:endParaRPr lang="ru-RU"/>
        </a:p>
      </dgm:t>
    </dgm:pt>
    <dgm:pt modelId="{669ABBF4-19FD-4C63-9733-711FC38836C1}" type="sibTrans" cxnId="{7C0DF4DA-1B3C-402D-A4D2-1CAADD97AB75}">
      <dgm:prSet/>
      <dgm:spPr/>
      <dgm:t>
        <a:bodyPr/>
        <a:lstStyle/>
        <a:p>
          <a:endParaRPr lang="ru-RU"/>
        </a:p>
      </dgm:t>
    </dgm:pt>
    <dgm:pt modelId="{BA5C6B22-5F5A-4B88-82D7-0E3F9908A718}">
      <dgm:prSet custT="1"/>
      <dgm:spPr/>
      <dgm:t>
        <a:bodyPr/>
        <a:lstStyle/>
        <a:p>
          <a:r>
            <a:rPr lang="ru-RU" sz="2200" b="1" u="none" dirty="0" smtClean="0">
              <a:latin typeface="Times New Roman" pitchFamily="18" charset="0"/>
              <a:cs typeface="Times New Roman" panose="02020603050405020304" pitchFamily="18" charset="0"/>
            </a:rPr>
            <a:t>Основные задачи</a:t>
          </a:r>
          <a:endParaRPr lang="ru-RU" sz="2200" u="none" dirty="0"/>
        </a:p>
      </dgm:t>
    </dgm:pt>
    <dgm:pt modelId="{F3619C0C-0C6F-4040-925C-CC575E7F100F}" type="parTrans" cxnId="{7A3EF2D5-5E0E-40E0-99EA-14578240C7C7}">
      <dgm:prSet/>
      <dgm:spPr/>
      <dgm:t>
        <a:bodyPr/>
        <a:lstStyle/>
        <a:p>
          <a:endParaRPr lang="ru-RU"/>
        </a:p>
      </dgm:t>
    </dgm:pt>
    <dgm:pt modelId="{09B74522-F6C9-4610-BEE4-9441964C26E5}" type="sibTrans" cxnId="{7A3EF2D5-5E0E-40E0-99EA-14578240C7C7}">
      <dgm:prSet/>
      <dgm:spPr/>
      <dgm:t>
        <a:bodyPr/>
        <a:lstStyle/>
        <a:p>
          <a:endParaRPr lang="ru-RU"/>
        </a:p>
      </dgm:t>
    </dgm:pt>
    <dgm:pt modelId="{C3B85FD1-21EA-49FB-85F3-C802467A1097}">
      <dgm:prSet custT="1"/>
      <dgm:spPr/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anose="02020603050405020304" pitchFamily="18" charset="0"/>
            </a:rPr>
            <a:t>повышение эффективность администрирования неналоговых платежей, исключив практику занижения их объемов на этапе прогнозирования,  минимизировав тем самым занижение доходной базы для реализации реальных бюджетных обязательств;</a:t>
          </a:r>
          <a:endParaRPr lang="ru-RU" sz="1800" dirty="0"/>
        </a:p>
      </dgm:t>
    </dgm:pt>
    <dgm:pt modelId="{F5CBB23E-38A1-47FF-86A5-F735A3EA21BB}" type="parTrans" cxnId="{65FE58B7-7274-43E4-812C-257A86D1DA97}">
      <dgm:prSet/>
      <dgm:spPr/>
      <dgm:t>
        <a:bodyPr/>
        <a:lstStyle/>
        <a:p>
          <a:endParaRPr lang="ru-RU"/>
        </a:p>
      </dgm:t>
    </dgm:pt>
    <dgm:pt modelId="{C16685CB-4B02-4C03-9BC1-843D7ACFF4AA}" type="sibTrans" cxnId="{65FE58B7-7274-43E4-812C-257A86D1DA97}">
      <dgm:prSet/>
      <dgm:spPr/>
      <dgm:t>
        <a:bodyPr/>
        <a:lstStyle/>
        <a:p>
          <a:endParaRPr lang="ru-RU"/>
        </a:p>
      </dgm:t>
    </dgm:pt>
    <dgm:pt modelId="{A2698C2B-F77C-4C27-B167-DF6EA38F2050}">
      <dgm:prSet custT="1"/>
      <dgm:spPr/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anose="02020603050405020304" pitchFamily="18" charset="0"/>
            </a:rPr>
            <a:t>реализации Концепции повышения эффективности бюджетных расходов в 2019-2024 годах в муниципальном образовании город Покачи.</a:t>
          </a:r>
          <a:endParaRPr lang="ru-RU" sz="1800" dirty="0">
            <a:latin typeface="Times New Roman" pitchFamily="18" charset="0"/>
            <a:cs typeface="Times New Roman" panose="02020603050405020304" pitchFamily="18" charset="0"/>
          </a:endParaRPr>
        </a:p>
      </dgm:t>
    </dgm:pt>
    <dgm:pt modelId="{4B2D9F3C-2F45-4DF7-BD70-157B8C2EE7C1}" type="sibTrans" cxnId="{7A9530DB-EFFE-4E37-8935-3CAAF1267CCA}">
      <dgm:prSet/>
      <dgm:spPr/>
      <dgm:t>
        <a:bodyPr/>
        <a:lstStyle/>
        <a:p>
          <a:endParaRPr lang="ru-RU"/>
        </a:p>
      </dgm:t>
    </dgm:pt>
    <dgm:pt modelId="{78E5314F-9422-4789-BE97-5F1897085999}" type="parTrans" cxnId="{7A9530DB-EFFE-4E37-8935-3CAAF1267CCA}">
      <dgm:prSet/>
      <dgm:spPr/>
      <dgm:t>
        <a:bodyPr/>
        <a:lstStyle/>
        <a:p>
          <a:endParaRPr lang="ru-RU"/>
        </a:p>
      </dgm:t>
    </dgm:pt>
    <dgm:pt modelId="{2CC0F694-22AA-4F06-B082-7999A4E4BF2B}">
      <dgm:prSet custT="1"/>
      <dgm:spPr/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совершенствовать управление имеющимися муниципальными финансами через повышение качества и эффективности реализуемых механизмов программно-целевого исполнения принятых обязательств с ориентацией на достижение стратегической цели развития - повышение качества жизни населения в городе Покачи;</a:t>
          </a:r>
        </a:p>
      </dgm:t>
    </dgm:pt>
    <dgm:pt modelId="{720E4F0D-834A-4300-BB41-A0D63EE273DA}" type="sibTrans" cxnId="{2410FA2A-F49B-4363-B446-828BE6BE020F}">
      <dgm:prSet/>
      <dgm:spPr/>
      <dgm:t>
        <a:bodyPr/>
        <a:lstStyle/>
        <a:p>
          <a:endParaRPr lang="ru-RU"/>
        </a:p>
      </dgm:t>
    </dgm:pt>
    <dgm:pt modelId="{F17A3647-135F-4E20-BDD6-F74457CE7E99}" type="parTrans" cxnId="{2410FA2A-F49B-4363-B446-828BE6BE020F}">
      <dgm:prSet/>
      <dgm:spPr/>
      <dgm:t>
        <a:bodyPr/>
        <a:lstStyle/>
        <a:p>
          <a:endParaRPr lang="ru-RU"/>
        </a:p>
      </dgm:t>
    </dgm:pt>
    <dgm:pt modelId="{3D1174CA-8578-4B41-B343-7086731D2E62}">
      <dgm:prSet custT="1"/>
      <dgm:spPr/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anose="02020603050405020304" pitchFamily="18" charset="0"/>
            </a:rPr>
            <a:t>расширение доходной базы, в том числе за счет собираемости доходов, сокращению задолженности по платежам в бюджет, усилению </a:t>
          </a:r>
          <a:r>
            <a:rPr lang="ru-RU" sz="1800" dirty="0" err="1" smtClean="0">
              <a:latin typeface="Times New Roman" pitchFamily="18" charset="0"/>
              <a:cs typeface="Times New Roman" panose="02020603050405020304" pitchFamily="18" charset="0"/>
            </a:rPr>
            <a:t>претензионно</a:t>
          </a:r>
          <a:r>
            <a:rPr lang="ru-RU" sz="1800" dirty="0" smtClean="0">
              <a:latin typeface="Times New Roman" pitchFamily="18" charset="0"/>
              <a:cs typeface="Times New Roman" panose="02020603050405020304" pitchFamily="18" charset="0"/>
            </a:rPr>
            <a:t> – исковой работы с должниками; </a:t>
          </a:r>
          <a:endParaRPr lang="ru-RU" sz="1800" dirty="0">
            <a:latin typeface="Times New Roman" pitchFamily="18" charset="0"/>
            <a:cs typeface="Times New Roman" panose="02020603050405020304" pitchFamily="18" charset="0"/>
          </a:endParaRPr>
        </a:p>
      </dgm:t>
    </dgm:pt>
    <dgm:pt modelId="{FED0BB5F-7B91-4145-95A0-0F36BD0EA5C5}" type="parTrans" cxnId="{3C3CE439-D251-46FD-A9AC-613D3E04CEA1}">
      <dgm:prSet/>
      <dgm:spPr/>
      <dgm:t>
        <a:bodyPr/>
        <a:lstStyle/>
        <a:p>
          <a:endParaRPr lang="ru-RU"/>
        </a:p>
      </dgm:t>
    </dgm:pt>
    <dgm:pt modelId="{3181C6F2-6BD7-4F19-948A-837CEB99FA4D}" type="sibTrans" cxnId="{3C3CE439-D251-46FD-A9AC-613D3E04CEA1}">
      <dgm:prSet/>
      <dgm:spPr/>
      <dgm:t>
        <a:bodyPr/>
        <a:lstStyle/>
        <a:p>
          <a:endParaRPr lang="ru-RU"/>
        </a:p>
      </dgm:t>
    </dgm:pt>
    <dgm:pt modelId="{F25D675C-3BE7-426E-B80A-70A4D3A8D8C6}">
      <dgm:prSet custT="1"/>
      <dgm:spPr/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anose="02020603050405020304" pitchFamily="18" charset="0"/>
            </a:rPr>
            <a:t>совершенствование системы обзора расходов бюджета муниципального образования в целях выявления неэффективно используемых ресурсов и своевременного перенаправления их на решение приоритетных задач;</a:t>
          </a:r>
          <a:endParaRPr lang="ru-RU" sz="1800" dirty="0">
            <a:latin typeface="Times New Roman" pitchFamily="18" charset="0"/>
            <a:cs typeface="Times New Roman" panose="02020603050405020304" pitchFamily="18" charset="0"/>
          </a:endParaRPr>
        </a:p>
      </dgm:t>
    </dgm:pt>
    <dgm:pt modelId="{532A7804-76D2-46BE-9820-F5F83D65D142}" type="parTrans" cxnId="{D48BBB54-03E9-4E35-9ABC-C616C41C7706}">
      <dgm:prSet/>
      <dgm:spPr/>
      <dgm:t>
        <a:bodyPr/>
        <a:lstStyle/>
        <a:p>
          <a:endParaRPr lang="ru-RU"/>
        </a:p>
      </dgm:t>
    </dgm:pt>
    <dgm:pt modelId="{EBEC8FCE-3DB8-4349-9B7F-D1A39E98F5C2}" type="sibTrans" cxnId="{D48BBB54-03E9-4E35-9ABC-C616C41C7706}">
      <dgm:prSet/>
      <dgm:spPr/>
      <dgm:t>
        <a:bodyPr/>
        <a:lstStyle/>
        <a:p>
          <a:endParaRPr lang="ru-RU"/>
        </a:p>
      </dgm:t>
    </dgm:pt>
    <dgm:pt modelId="{E9669442-A103-426B-88B6-EB4924CCD903}" type="pres">
      <dgm:prSet presAssocID="{EB608938-9FD9-41D5-BD1B-6FC68296346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8C7C54-EE23-41D7-9742-C0703CD6AF05}" type="pres">
      <dgm:prSet presAssocID="{9709ABDD-470C-4854-BAC8-359A0B46D958}" presName="parentLin" presStyleCnt="0"/>
      <dgm:spPr/>
      <dgm:t>
        <a:bodyPr/>
        <a:lstStyle/>
        <a:p>
          <a:endParaRPr lang="ru-RU"/>
        </a:p>
      </dgm:t>
    </dgm:pt>
    <dgm:pt modelId="{B917CAD7-301C-4F99-95F2-6C17609E9D9E}" type="pres">
      <dgm:prSet presAssocID="{9709ABDD-470C-4854-BAC8-359A0B46D958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7DF31B73-ED26-4424-AC7E-35CF20B3CEBE}" type="pres">
      <dgm:prSet presAssocID="{9709ABDD-470C-4854-BAC8-359A0B46D958}" presName="parentText" presStyleLbl="node1" presStyleIdx="0" presStyleCnt="2" custScaleY="100187" custLinFactNeighborX="-4696" custLinFactNeighborY="-563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17D64-F53F-40DA-8C88-814E12FE86E9}" type="pres">
      <dgm:prSet presAssocID="{9709ABDD-470C-4854-BAC8-359A0B46D958}" presName="negativeSpace" presStyleCnt="0"/>
      <dgm:spPr/>
      <dgm:t>
        <a:bodyPr/>
        <a:lstStyle/>
        <a:p>
          <a:endParaRPr lang="ru-RU"/>
        </a:p>
      </dgm:t>
    </dgm:pt>
    <dgm:pt modelId="{830C79E7-F4F5-4E26-8268-CD2F3EDF4014}" type="pres">
      <dgm:prSet presAssocID="{9709ABDD-470C-4854-BAC8-359A0B46D958}" presName="childText" presStyleLbl="conFgAcc1" presStyleIdx="0" presStyleCnt="2" custLinFactNeighborX="-15" custLinFactNeighborY="-873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E5971-6786-4F05-8C9C-4C701D430053}" type="pres">
      <dgm:prSet presAssocID="{09525015-2C55-4647-88AD-A43A6BAD367D}" presName="spaceBetweenRectangles" presStyleCnt="0"/>
      <dgm:spPr/>
      <dgm:t>
        <a:bodyPr/>
        <a:lstStyle/>
        <a:p>
          <a:endParaRPr lang="ru-RU"/>
        </a:p>
      </dgm:t>
    </dgm:pt>
    <dgm:pt modelId="{16A5F521-E7F9-4885-B477-A88872288C30}" type="pres">
      <dgm:prSet presAssocID="{BA5C6B22-5F5A-4B88-82D7-0E3F9908A718}" presName="parentLin" presStyleCnt="0"/>
      <dgm:spPr/>
      <dgm:t>
        <a:bodyPr/>
        <a:lstStyle/>
        <a:p>
          <a:endParaRPr lang="ru-RU"/>
        </a:p>
      </dgm:t>
    </dgm:pt>
    <dgm:pt modelId="{722174BE-664A-4657-B91F-AC84594BB1D4}" type="pres">
      <dgm:prSet presAssocID="{BA5C6B22-5F5A-4B88-82D7-0E3F9908A718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C44A2CA1-F302-4330-AD20-FC30F709C3E1}" type="pres">
      <dgm:prSet presAssocID="{BA5C6B22-5F5A-4B88-82D7-0E3F9908A718}" presName="parentText" presStyleLbl="node1" presStyleIdx="1" presStyleCnt="2" custScaleX="101515" custScaleY="121194" custLinFactNeighborX="-2515" custLinFactNeighborY="-191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DBA04-E009-458A-BFE1-9FE45BDEC4CE}" type="pres">
      <dgm:prSet presAssocID="{BA5C6B22-5F5A-4B88-82D7-0E3F9908A718}" presName="negativeSpace" presStyleCnt="0"/>
      <dgm:spPr/>
      <dgm:t>
        <a:bodyPr/>
        <a:lstStyle/>
        <a:p>
          <a:endParaRPr lang="ru-RU"/>
        </a:p>
      </dgm:t>
    </dgm:pt>
    <dgm:pt modelId="{721D6EC1-9962-45CE-A9B2-246FC01C5804}" type="pres">
      <dgm:prSet presAssocID="{BA5C6B22-5F5A-4B88-82D7-0E3F9908A718}" presName="childText" presStyleLbl="conFgAcc1" presStyleIdx="1" presStyleCnt="2" custScaleY="108751" custLinFactNeighborX="-15" custLinFactNeighborY="-645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4338FD-C5FE-494B-B4DE-41E1B16186D4}" type="presOf" srcId="{C3B85FD1-21EA-49FB-85F3-C802467A1097}" destId="{721D6EC1-9962-45CE-A9B2-246FC01C5804}" srcOrd="0" destOrd="0" presId="urn:microsoft.com/office/officeart/2005/8/layout/list1"/>
    <dgm:cxn modelId="{EC51F943-6C67-4215-89E9-336BD7247379}" type="presOf" srcId="{3D1174CA-8578-4B41-B343-7086731D2E62}" destId="{721D6EC1-9962-45CE-A9B2-246FC01C5804}" srcOrd="0" destOrd="1" presId="urn:microsoft.com/office/officeart/2005/8/layout/list1"/>
    <dgm:cxn modelId="{7A3EF2D5-5E0E-40E0-99EA-14578240C7C7}" srcId="{EB608938-9FD9-41D5-BD1B-6FC68296346D}" destId="{BA5C6B22-5F5A-4B88-82D7-0E3F9908A718}" srcOrd="1" destOrd="0" parTransId="{F3619C0C-0C6F-4040-925C-CC575E7F100F}" sibTransId="{09B74522-F6C9-4610-BEE4-9441964C26E5}"/>
    <dgm:cxn modelId="{7A9530DB-EFFE-4E37-8935-3CAAF1267CCA}" srcId="{BA5C6B22-5F5A-4B88-82D7-0E3F9908A718}" destId="{A2698C2B-F77C-4C27-B167-DF6EA38F2050}" srcOrd="4" destOrd="0" parTransId="{78E5314F-9422-4789-BE97-5F1897085999}" sibTransId="{4B2D9F3C-2F45-4DF7-BD70-157B8C2EE7C1}"/>
    <dgm:cxn modelId="{2410FA2A-F49B-4363-B446-828BE6BE020F}" srcId="{BA5C6B22-5F5A-4B88-82D7-0E3F9908A718}" destId="{2CC0F694-22AA-4F06-B082-7999A4E4BF2B}" srcOrd="2" destOrd="0" parTransId="{F17A3647-135F-4E20-BDD6-F74457CE7E99}" sibTransId="{720E4F0D-834A-4300-BB41-A0D63EE273DA}"/>
    <dgm:cxn modelId="{EFE1300E-E439-4501-B9E8-681AD62D2B3D}" type="presOf" srcId="{9709ABDD-470C-4854-BAC8-359A0B46D958}" destId="{7DF31B73-ED26-4424-AC7E-35CF20B3CEBE}" srcOrd="1" destOrd="0" presId="urn:microsoft.com/office/officeart/2005/8/layout/list1"/>
    <dgm:cxn modelId="{DDB753B1-455F-4967-BC44-5B83D4EAE0E7}" type="presOf" srcId="{EB608938-9FD9-41D5-BD1B-6FC68296346D}" destId="{E9669442-A103-426B-88B6-EB4924CCD903}" srcOrd="0" destOrd="0" presId="urn:microsoft.com/office/officeart/2005/8/layout/list1"/>
    <dgm:cxn modelId="{27ED0CCC-D786-4401-8554-4369042DD72D}" type="presOf" srcId="{F25D675C-3BE7-426E-B80A-70A4D3A8D8C6}" destId="{721D6EC1-9962-45CE-A9B2-246FC01C5804}" srcOrd="0" destOrd="3" presId="urn:microsoft.com/office/officeart/2005/8/layout/list1"/>
    <dgm:cxn modelId="{A3107368-081A-4679-B049-75DE7650E3E2}" type="presOf" srcId="{82611DD7-A5DB-4EC0-A1F5-D950707FE792}" destId="{830C79E7-F4F5-4E26-8268-CD2F3EDF4014}" srcOrd="0" destOrd="0" presId="urn:microsoft.com/office/officeart/2005/8/layout/list1"/>
    <dgm:cxn modelId="{3DD50DC7-326E-4BB5-B60E-1620545EF529}" type="presOf" srcId="{2CC0F694-22AA-4F06-B082-7999A4E4BF2B}" destId="{721D6EC1-9962-45CE-A9B2-246FC01C5804}" srcOrd="0" destOrd="2" presId="urn:microsoft.com/office/officeart/2005/8/layout/list1"/>
    <dgm:cxn modelId="{CD90F3C7-2A97-4433-9A77-8ED49A0753B7}" type="presOf" srcId="{BA5C6B22-5F5A-4B88-82D7-0E3F9908A718}" destId="{C44A2CA1-F302-4330-AD20-FC30F709C3E1}" srcOrd="1" destOrd="0" presId="urn:microsoft.com/office/officeart/2005/8/layout/list1"/>
    <dgm:cxn modelId="{D48BBB54-03E9-4E35-9ABC-C616C41C7706}" srcId="{BA5C6B22-5F5A-4B88-82D7-0E3F9908A718}" destId="{F25D675C-3BE7-426E-B80A-70A4D3A8D8C6}" srcOrd="3" destOrd="0" parTransId="{532A7804-76D2-46BE-9820-F5F83D65D142}" sibTransId="{EBEC8FCE-3DB8-4349-9B7F-D1A39E98F5C2}"/>
    <dgm:cxn modelId="{AA6481C4-A88D-41A5-8078-F12BD89374D4}" type="presOf" srcId="{BA5C6B22-5F5A-4B88-82D7-0E3F9908A718}" destId="{722174BE-664A-4657-B91F-AC84594BB1D4}" srcOrd="0" destOrd="0" presId="urn:microsoft.com/office/officeart/2005/8/layout/list1"/>
    <dgm:cxn modelId="{6C737775-8FBA-4D0C-B07C-119F079F1AD5}" type="presOf" srcId="{A2698C2B-F77C-4C27-B167-DF6EA38F2050}" destId="{721D6EC1-9962-45CE-A9B2-246FC01C5804}" srcOrd="0" destOrd="4" presId="urn:microsoft.com/office/officeart/2005/8/layout/list1"/>
    <dgm:cxn modelId="{3C3CE439-D251-46FD-A9AC-613D3E04CEA1}" srcId="{BA5C6B22-5F5A-4B88-82D7-0E3F9908A718}" destId="{3D1174CA-8578-4B41-B343-7086731D2E62}" srcOrd="1" destOrd="0" parTransId="{FED0BB5F-7B91-4145-95A0-0F36BD0EA5C5}" sibTransId="{3181C6F2-6BD7-4F19-948A-837CEB99FA4D}"/>
    <dgm:cxn modelId="{7AE55EC0-4AF1-44B4-8C6B-4A0379A0BE10}" srcId="{EB608938-9FD9-41D5-BD1B-6FC68296346D}" destId="{9709ABDD-470C-4854-BAC8-359A0B46D958}" srcOrd="0" destOrd="0" parTransId="{0A95EF78-9BD4-42EC-921D-A3A103E3E358}" sibTransId="{09525015-2C55-4647-88AD-A43A6BAD367D}"/>
    <dgm:cxn modelId="{65FE58B7-7274-43E4-812C-257A86D1DA97}" srcId="{BA5C6B22-5F5A-4B88-82D7-0E3F9908A718}" destId="{C3B85FD1-21EA-49FB-85F3-C802467A1097}" srcOrd="0" destOrd="0" parTransId="{F5CBB23E-38A1-47FF-86A5-F735A3EA21BB}" sibTransId="{C16685CB-4B02-4C03-9BC1-843D7ACFF4AA}"/>
    <dgm:cxn modelId="{7C0DF4DA-1B3C-402D-A4D2-1CAADD97AB75}" srcId="{9709ABDD-470C-4854-BAC8-359A0B46D958}" destId="{82611DD7-A5DB-4EC0-A1F5-D950707FE792}" srcOrd="0" destOrd="0" parTransId="{829AF54C-7982-457C-B803-F1C3035D8F68}" sibTransId="{669ABBF4-19FD-4C63-9733-711FC38836C1}"/>
    <dgm:cxn modelId="{80F1EA80-932A-4F68-B15C-D24C1863A2B8}" type="presOf" srcId="{9709ABDD-470C-4854-BAC8-359A0B46D958}" destId="{B917CAD7-301C-4F99-95F2-6C17609E9D9E}" srcOrd="0" destOrd="0" presId="urn:microsoft.com/office/officeart/2005/8/layout/list1"/>
    <dgm:cxn modelId="{9D30CF77-45D7-43A8-87DA-9799E25DEB1B}" type="presParOf" srcId="{E9669442-A103-426B-88B6-EB4924CCD903}" destId="{F48C7C54-EE23-41D7-9742-C0703CD6AF05}" srcOrd="0" destOrd="0" presId="urn:microsoft.com/office/officeart/2005/8/layout/list1"/>
    <dgm:cxn modelId="{DF62F755-4865-4A94-8620-2165B169021A}" type="presParOf" srcId="{F48C7C54-EE23-41D7-9742-C0703CD6AF05}" destId="{B917CAD7-301C-4F99-95F2-6C17609E9D9E}" srcOrd="0" destOrd="0" presId="urn:microsoft.com/office/officeart/2005/8/layout/list1"/>
    <dgm:cxn modelId="{608A2DA8-9D4A-4FB3-8882-FEB268936DA7}" type="presParOf" srcId="{F48C7C54-EE23-41D7-9742-C0703CD6AF05}" destId="{7DF31B73-ED26-4424-AC7E-35CF20B3CEBE}" srcOrd="1" destOrd="0" presId="urn:microsoft.com/office/officeart/2005/8/layout/list1"/>
    <dgm:cxn modelId="{F7F89310-7E55-4E4C-A889-73D5AB8ECEFD}" type="presParOf" srcId="{E9669442-A103-426B-88B6-EB4924CCD903}" destId="{37017D64-F53F-40DA-8C88-814E12FE86E9}" srcOrd="1" destOrd="0" presId="urn:microsoft.com/office/officeart/2005/8/layout/list1"/>
    <dgm:cxn modelId="{C3A14E9B-1088-4DA9-84D8-86C33A6D1C9C}" type="presParOf" srcId="{E9669442-A103-426B-88B6-EB4924CCD903}" destId="{830C79E7-F4F5-4E26-8268-CD2F3EDF4014}" srcOrd="2" destOrd="0" presId="urn:microsoft.com/office/officeart/2005/8/layout/list1"/>
    <dgm:cxn modelId="{5EBF21C3-DEAB-40AB-AA9C-2796E8ADF830}" type="presParOf" srcId="{E9669442-A103-426B-88B6-EB4924CCD903}" destId="{394E5971-6786-4F05-8C9C-4C701D430053}" srcOrd="3" destOrd="0" presId="urn:microsoft.com/office/officeart/2005/8/layout/list1"/>
    <dgm:cxn modelId="{8CD91EFE-7169-4CCE-8CC2-93F53C7688EA}" type="presParOf" srcId="{E9669442-A103-426B-88B6-EB4924CCD903}" destId="{16A5F521-E7F9-4885-B477-A88872288C30}" srcOrd="4" destOrd="0" presId="urn:microsoft.com/office/officeart/2005/8/layout/list1"/>
    <dgm:cxn modelId="{2D29E1D9-6420-4610-BCFC-1B27142EFBD0}" type="presParOf" srcId="{16A5F521-E7F9-4885-B477-A88872288C30}" destId="{722174BE-664A-4657-B91F-AC84594BB1D4}" srcOrd="0" destOrd="0" presId="urn:microsoft.com/office/officeart/2005/8/layout/list1"/>
    <dgm:cxn modelId="{64E0F376-321A-48E0-9AF1-DC561131C482}" type="presParOf" srcId="{16A5F521-E7F9-4885-B477-A88872288C30}" destId="{C44A2CA1-F302-4330-AD20-FC30F709C3E1}" srcOrd="1" destOrd="0" presId="urn:microsoft.com/office/officeart/2005/8/layout/list1"/>
    <dgm:cxn modelId="{8C262520-BF51-4420-962C-B8472AD1C23D}" type="presParOf" srcId="{E9669442-A103-426B-88B6-EB4924CCD903}" destId="{93CDBA04-E009-458A-BFE1-9FE45BDEC4CE}" srcOrd="5" destOrd="0" presId="urn:microsoft.com/office/officeart/2005/8/layout/list1"/>
    <dgm:cxn modelId="{9D01D727-A76B-4C86-8450-51388665C0EB}" type="presParOf" srcId="{E9669442-A103-426B-88B6-EB4924CCD903}" destId="{721D6EC1-9962-45CE-A9B2-246FC01C580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608938-9FD9-41D5-BD1B-6FC68296346D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09ABDD-470C-4854-BAC8-359A0B46D958}">
      <dgm:prSet custT="1"/>
      <dgm:spPr/>
      <dgm:t>
        <a:bodyPr/>
        <a:lstStyle/>
        <a:p>
          <a:r>
            <a:rPr lang="ru-RU" sz="2200" b="1" u="none" dirty="0" smtClean="0">
              <a:latin typeface="Times New Roman" pitchFamily="18" charset="0"/>
              <a:cs typeface="Times New Roman" panose="02020603050405020304" pitchFamily="18" charset="0"/>
            </a:rPr>
            <a:t>Основное направление</a:t>
          </a:r>
          <a:endParaRPr lang="ru-RU" sz="2200" u="none" dirty="0"/>
        </a:p>
      </dgm:t>
    </dgm:pt>
    <dgm:pt modelId="{0A95EF78-9BD4-42EC-921D-A3A103E3E358}" type="parTrans" cxnId="{7AE55EC0-4AF1-44B4-8C6B-4A0379A0BE10}">
      <dgm:prSet/>
      <dgm:spPr/>
      <dgm:t>
        <a:bodyPr/>
        <a:lstStyle/>
        <a:p>
          <a:endParaRPr lang="ru-RU"/>
        </a:p>
      </dgm:t>
    </dgm:pt>
    <dgm:pt modelId="{09525015-2C55-4647-88AD-A43A6BAD367D}" type="sibTrans" cxnId="{7AE55EC0-4AF1-44B4-8C6B-4A0379A0BE10}">
      <dgm:prSet/>
      <dgm:spPr/>
      <dgm:t>
        <a:bodyPr/>
        <a:lstStyle/>
        <a:p>
          <a:endParaRPr lang="ru-RU"/>
        </a:p>
      </dgm:t>
    </dgm:pt>
    <dgm:pt modelId="{82611DD7-A5DB-4EC0-A1F5-D950707FE792}">
      <dgm:prSet custT="1"/>
      <dgm:spPr/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anose="02020603050405020304" pitchFamily="18" charset="0"/>
            </a:rPr>
            <a:t>поддержание долговой нагрузки на бюджет города </a:t>
          </a:r>
          <a:r>
            <a:rPr lang="ru-RU" sz="2000" dirty="0" err="1" smtClean="0">
              <a:latin typeface="Times New Roman" pitchFamily="18" charset="0"/>
              <a:cs typeface="Times New Roman" panose="02020603050405020304" pitchFamily="18" charset="0"/>
            </a:rPr>
            <a:t>Покачи</a:t>
          </a:r>
          <a:r>
            <a:rPr lang="ru-RU" sz="2000" dirty="0" smtClean="0">
              <a:latin typeface="Times New Roman" pitchFamily="18" charset="0"/>
              <a:cs typeface="Times New Roman" panose="02020603050405020304" pitchFamily="18" charset="0"/>
            </a:rPr>
            <a:t> на уровне с высокой долговой устойчивостью</a:t>
          </a:r>
          <a:endParaRPr lang="ru-RU" sz="2000" dirty="0"/>
        </a:p>
      </dgm:t>
    </dgm:pt>
    <dgm:pt modelId="{829AF54C-7982-457C-B803-F1C3035D8F68}" type="parTrans" cxnId="{7C0DF4DA-1B3C-402D-A4D2-1CAADD97AB75}">
      <dgm:prSet/>
      <dgm:spPr/>
      <dgm:t>
        <a:bodyPr/>
        <a:lstStyle/>
        <a:p>
          <a:endParaRPr lang="ru-RU"/>
        </a:p>
      </dgm:t>
    </dgm:pt>
    <dgm:pt modelId="{669ABBF4-19FD-4C63-9733-711FC38836C1}" type="sibTrans" cxnId="{7C0DF4DA-1B3C-402D-A4D2-1CAADD97AB75}">
      <dgm:prSet/>
      <dgm:spPr/>
      <dgm:t>
        <a:bodyPr/>
        <a:lstStyle/>
        <a:p>
          <a:endParaRPr lang="ru-RU"/>
        </a:p>
      </dgm:t>
    </dgm:pt>
    <dgm:pt modelId="{BA5C6B22-5F5A-4B88-82D7-0E3F9908A718}">
      <dgm:prSet custT="1"/>
      <dgm:spPr/>
      <dgm:t>
        <a:bodyPr/>
        <a:lstStyle/>
        <a:p>
          <a:r>
            <a:rPr lang="ru-RU" sz="2200" b="1" u="none" dirty="0" smtClean="0">
              <a:latin typeface="Times New Roman" pitchFamily="18" charset="0"/>
              <a:cs typeface="Times New Roman" panose="02020603050405020304" pitchFamily="18" charset="0"/>
            </a:rPr>
            <a:t>Основные задачи</a:t>
          </a:r>
          <a:endParaRPr lang="ru-RU" sz="2200" u="none" dirty="0"/>
        </a:p>
      </dgm:t>
    </dgm:pt>
    <dgm:pt modelId="{F3619C0C-0C6F-4040-925C-CC575E7F100F}" type="parTrans" cxnId="{7A3EF2D5-5E0E-40E0-99EA-14578240C7C7}">
      <dgm:prSet/>
      <dgm:spPr/>
      <dgm:t>
        <a:bodyPr/>
        <a:lstStyle/>
        <a:p>
          <a:endParaRPr lang="ru-RU"/>
        </a:p>
      </dgm:t>
    </dgm:pt>
    <dgm:pt modelId="{09B74522-F6C9-4610-BEE4-9441964C26E5}" type="sibTrans" cxnId="{7A3EF2D5-5E0E-40E0-99EA-14578240C7C7}">
      <dgm:prSet/>
      <dgm:spPr/>
      <dgm:t>
        <a:bodyPr/>
        <a:lstStyle/>
        <a:p>
          <a:endParaRPr lang="ru-RU"/>
        </a:p>
      </dgm:t>
    </dgm:pt>
    <dgm:pt modelId="{C3B85FD1-21EA-49FB-85F3-C802467A1097}">
      <dgm:prSet custT="1"/>
      <dgm:spPr/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anose="02020603050405020304" pitchFamily="18" charset="0"/>
            </a:rPr>
            <a:t>привлечение заемных средств с учетом поддержания объема муниципального долга на экономически безопасном уровне и на наиболее приемлемых для города условиях;</a:t>
          </a:r>
          <a:endParaRPr lang="ru-RU" sz="2000" dirty="0"/>
        </a:p>
      </dgm:t>
    </dgm:pt>
    <dgm:pt modelId="{F5CBB23E-38A1-47FF-86A5-F735A3EA21BB}" type="parTrans" cxnId="{65FE58B7-7274-43E4-812C-257A86D1DA97}">
      <dgm:prSet/>
      <dgm:spPr/>
      <dgm:t>
        <a:bodyPr/>
        <a:lstStyle/>
        <a:p>
          <a:endParaRPr lang="ru-RU"/>
        </a:p>
      </dgm:t>
    </dgm:pt>
    <dgm:pt modelId="{C16685CB-4B02-4C03-9BC1-843D7ACFF4AA}" type="sibTrans" cxnId="{65FE58B7-7274-43E4-812C-257A86D1DA97}">
      <dgm:prSet/>
      <dgm:spPr/>
      <dgm:t>
        <a:bodyPr/>
        <a:lstStyle/>
        <a:p>
          <a:endParaRPr lang="ru-RU"/>
        </a:p>
      </dgm:t>
    </dgm:pt>
    <dgm:pt modelId="{651B50EB-3439-4507-B946-99F862BB03F5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anose="02020603050405020304" pitchFamily="18" charset="0"/>
            </a:rPr>
            <a:t>минимизация стоимости обслуживания муниципального долга, путем привлечения коммерческого кредита посредством открытия возобновляемой кредитной линии;</a:t>
          </a:r>
          <a:endParaRPr lang="ru-RU" sz="2000" dirty="0">
            <a:latin typeface="Times New Roman" pitchFamily="18" charset="0"/>
            <a:cs typeface="Times New Roman" panose="02020603050405020304" pitchFamily="18" charset="0"/>
          </a:endParaRPr>
        </a:p>
      </dgm:t>
    </dgm:pt>
    <dgm:pt modelId="{B4031748-8B2C-48A2-B5D7-582038C2BBF2}" type="parTrans" cxnId="{67504BF9-0E4F-421B-B6C9-CC982F8E7343}">
      <dgm:prSet/>
      <dgm:spPr/>
      <dgm:t>
        <a:bodyPr/>
        <a:lstStyle/>
        <a:p>
          <a:endParaRPr lang="ru-RU"/>
        </a:p>
      </dgm:t>
    </dgm:pt>
    <dgm:pt modelId="{9040C0DA-ED11-469E-9D46-46CD927670D7}" type="sibTrans" cxnId="{67504BF9-0E4F-421B-B6C9-CC982F8E7343}">
      <dgm:prSet/>
      <dgm:spPr/>
      <dgm:t>
        <a:bodyPr/>
        <a:lstStyle/>
        <a:p>
          <a:endParaRPr lang="ru-RU"/>
        </a:p>
      </dgm:t>
    </dgm:pt>
    <dgm:pt modelId="{ADFF65EA-6324-4890-A3E6-03C4D30C2D38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anose="02020603050405020304" pitchFamily="18" charset="0"/>
            </a:rPr>
            <a:t>оптимизация и минимизация обслуживания долговых обязательств за счет привлечения кредитов с наименьшими процентными ставками;</a:t>
          </a:r>
          <a:endParaRPr lang="ru-RU" sz="2000" dirty="0">
            <a:latin typeface="Times New Roman" pitchFamily="18" charset="0"/>
            <a:cs typeface="Times New Roman" panose="02020603050405020304" pitchFamily="18" charset="0"/>
          </a:endParaRPr>
        </a:p>
      </dgm:t>
    </dgm:pt>
    <dgm:pt modelId="{94A75808-B019-40D5-8BA1-04970FFA4846}" type="parTrans" cxnId="{BA6385DD-600D-4FF5-82EE-C8F17806C2EE}">
      <dgm:prSet/>
      <dgm:spPr/>
      <dgm:t>
        <a:bodyPr/>
        <a:lstStyle/>
        <a:p>
          <a:endParaRPr lang="ru-RU"/>
        </a:p>
      </dgm:t>
    </dgm:pt>
    <dgm:pt modelId="{F9058384-73CF-4F63-9554-EA8F069CF990}" type="sibTrans" cxnId="{BA6385DD-600D-4FF5-82EE-C8F17806C2EE}">
      <dgm:prSet/>
      <dgm:spPr/>
      <dgm:t>
        <a:bodyPr/>
        <a:lstStyle/>
        <a:p>
          <a:endParaRPr lang="ru-RU"/>
        </a:p>
      </dgm:t>
    </dgm:pt>
    <dgm:pt modelId="{C378F829-9BE4-4919-AD2D-690FB25440B3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anose="02020603050405020304" pitchFamily="18" charset="0"/>
            </a:rPr>
            <a:t>прозрачность управления муниципальным долгом и доступность информации о муниципальном долге</a:t>
          </a:r>
          <a:endParaRPr lang="ru-RU" sz="2000" dirty="0"/>
        </a:p>
      </dgm:t>
    </dgm:pt>
    <dgm:pt modelId="{7921A439-F96D-4823-852C-6B5A1682F77E}" type="parTrans" cxnId="{219DCCA2-2414-41CB-BFAC-7B63207C4E14}">
      <dgm:prSet/>
      <dgm:spPr/>
      <dgm:t>
        <a:bodyPr/>
        <a:lstStyle/>
        <a:p>
          <a:endParaRPr lang="ru-RU"/>
        </a:p>
      </dgm:t>
    </dgm:pt>
    <dgm:pt modelId="{EB598C33-6144-473E-A37F-80B650A283EB}" type="sibTrans" cxnId="{219DCCA2-2414-41CB-BFAC-7B63207C4E14}">
      <dgm:prSet/>
      <dgm:spPr/>
      <dgm:t>
        <a:bodyPr/>
        <a:lstStyle/>
        <a:p>
          <a:endParaRPr lang="ru-RU"/>
        </a:p>
      </dgm:t>
    </dgm:pt>
    <dgm:pt modelId="{E9669442-A103-426B-88B6-EB4924CCD903}" type="pres">
      <dgm:prSet presAssocID="{EB608938-9FD9-41D5-BD1B-6FC68296346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8C7C54-EE23-41D7-9742-C0703CD6AF05}" type="pres">
      <dgm:prSet presAssocID="{9709ABDD-470C-4854-BAC8-359A0B46D958}" presName="parentLin" presStyleCnt="0"/>
      <dgm:spPr/>
      <dgm:t>
        <a:bodyPr/>
        <a:lstStyle/>
        <a:p>
          <a:endParaRPr lang="ru-RU"/>
        </a:p>
      </dgm:t>
    </dgm:pt>
    <dgm:pt modelId="{B917CAD7-301C-4F99-95F2-6C17609E9D9E}" type="pres">
      <dgm:prSet presAssocID="{9709ABDD-470C-4854-BAC8-359A0B46D958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7DF31B73-ED26-4424-AC7E-35CF20B3CEBE}" type="pres">
      <dgm:prSet presAssocID="{9709ABDD-470C-4854-BAC8-359A0B46D958}" presName="parentText" presStyleLbl="node1" presStyleIdx="0" presStyleCnt="2" custScaleY="74710" custLinFactNeighborX="-11982" custLinFactNeighborY="-516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17D64-F53F-40DA-8C88-814E12FE86E9}" type="pres">
      <dgm:prSet presAssocID="{9709ABDD-470C-4854-BAC8-359A0B46D958}" presName="negativeSpace" presStyleCnt="0"/>
      <dgm:spPr/>
      <dgm:t>
        <a:bodyPr/>
        <a:lstStyle/>
        <a:p>
          <a:endParaRPr lang="ru-RU"/>
        </a:p>
      </dgm:t>
    </dgm:pt>
    <dgm:pt modelId="{830C79E7-F4F5-4E26-8268-CD2F3EDF4014}" type="pres">
      <dgm:prSet presAssocID="{9709ABDD-470C-4854-BAC8-359A0B46D958}" presName="childText" presStyleLbl="conFgAcc1" presStyleIdx="0" presStyleCnt="2" custLinFactNeighborX="-15" custLinFactNeighborY="-873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E5971-6786-4F05-8C9C-4C701D430053}" type="pres">
      <dgm:prSet presAssocID="{09525015-2C55-4647-88AD-A43A6BAD367D}" presName="spaceBetweenRectangles" presStyleCnt="0"/>
      <dgm:spPr/>
      <dgm:t>
        <a:bodyPr/>
        <a:lstStyle/>
        <a:p>
          <a:endParaRPr lang="ru-RU"/>
        </a:p>
      </dgm:t>
    </dgm:pt>
    <dgm:pt modelId="{16A5F521-E7F9-4885-B477-A88872288C30}" type="pres">
      <dgm:prSet presAssocID="{BA5C6B22-5F5A-4B88-82D7-0E3F9908A718}" presName="parentLin" presStyleCnt="0"/>
      <dgm:spPr/>
      <dgm:t>
        <a:bodyPr/>
        <a:lstStyle/>
        <a:p>
          <a:endParaRPr lang="ru-RU"/>
        </a:p>
      </dgm:t>
    </dgm:pt>
    <dgm:pt modelId="{722174BE-664A-4657-B91F-AC84594BB1D4}" type="pres">
      <dgm:prSet presAssocID="{BA5C6B22-5F5A-4B88-82D7-0E3F9908A718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C44A2CA1-F302-4330-AD20-FC30F709C3E1}" type="pres">
      <dgm:prSet presAssocID="{BA5C6B22-5F5A-4B88-82D7-0E3F9908A718}" presName="parentText" presStyleLbl="node1" presStyleIdx="1" presStyleCnt="2" custScaleY="90738" custLinFactNeighborX="5682" custLinFactNeighborY="-213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DBA04-E009-458A-BFE1-9FE45BDEC4CE}" type="pres">
      <dgm:prSet presAssocID="{BA5C6B22-5F5A-4B88-82D7-0E3F9908A718}" presName="negativeSpace" presStyleCnt="0"/>
      <dgm:spPr/>
      <dgm:t>
        <a:bodyPr/>
        <a:lstStyle/>
        <a:p>
          <a:endParaRPr lang="ru-RU"/>
        </a:p>
      </dgm:t>
    </dgm:pt>
    <dgm:pt modelId="{721D6EC1-9962-45CE-A9B2-246FC01C5804}" type="pres">
      <dgm:prSet presAssocID="{BA5C6B22-5F5A-4B88-82D7-0E3F9908A718}" presName="childText" presStyleLbl="conFgAcc1" presStyleIdx="1" presStyleCnt="2" custScaleY="127783" custLinFactNeighborX="-15" custLinFactNeighborY="-645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385DD-600D-4FF5-82EE-C8F17806C2EE}" srcId="{BA5C6B22-5F5A-4B88-82D7-0E3F9908A718}" destId="{ADFF65EA-6324-4890-A3E6-03C4D30C2D38}" srcOrd="2" destOrd="0" parTransId="{94A75808-B019-40D5-8BA1-04970FFA4846}" sibTransId="{F9058384-73CF-4F63-9554-EA8F069CF990}"/>
    <dgm:cxn modelId="{9734097B-F69F-4927-A7FC-1FB108193FF0}" type="presOf" srcId="{BA5C6B22-5F5A-4B88-82D7-0E3F9908A718}" destId="{C44A2CA1-F302-4330-AD20-FC30F709C3E1}" srcOrd="1" destOrd="0" presId="urn:microsoft.com/office/officeart/2005/8/layout/list1"/>
    <dgm:cxn modelId="{5AA34E6C-95B7-4FFF-B5AE-C7E523553FC9}" type="presOf" srcId="{C3B85FD1-21EA-49FB-85F3-C802467A1097}" destId="{721D6EC1-9962-45CE-A9B2-246FC01C5804}" srcOrd="0" destOrd="0" presId="urn:microsoft.com/office/officeart/2005/8/layout/list1"/>
    <dgm:cxn modelId="{7A3EF2D5-5E0E-40E0-99EA-14578240C7C7}" srcId="{EB608938-9FD9-41D5-BD1B-6FC68296346D}" destId="{BA5C6B22-5F5A-4B88-82D7-0E3F9908A718}" srcOrd="1" destOrd="0" parTransId="{F3619C0C-0C6F-4040-925C-CC575E7F100F}" sibTransId="{09B74522-F6C9-4610-BEE4-9441964C26E5}"/>
    <dgm:cxn modelId="{65FE58B7-7274-43E4-812C-257A86D1DA97}" srcId="{BA5C6B22-5F5A-4B88-82D7-0E3F9908A718}" destId="{C3B85FD1-21EA-49FB-85F3-C802467A1097}" srcOrd="0" destOrd="0" parTransId="{F5CBB23E-38A1-47FF-86A5-F735A3EA21BB}" sibTransId="{C16685CB-4B02-4C03-9BC1-843D7ACFF4AA}"/>
    <dgm:cxn modelId="{7AE55EC0-4AF1-44B4-8C6B-4A0379A0BE10}" srcId="{EB608938-9FD9-41D5-BD1B-6FC68296346D}" destId="{9709ABDD-470C-4854-BAC8-359A0B46D958}" srcOrd="0" destOrd="0" parTransId="{0A95EF78-9BD4-42EC-921D-A3A103E3E358}" sibTransId="{09525015-2C55-4647-88AD-A43A6BAD367D}"/>
    <dgm:cxn modelId="{46B3039F-0184-47C3-97E8-88D8CAAAF6C1}" type="presOf" srcId="{9709ABDD-470C-4854-BAC8-359A0B46D958}" destId="{7DF31B73-ED26-4424-AC7E-35CF20B3CEBE}" srcOrd="1" destOrd="0" presId="urn:microsoft.com/office/officeart/2005/8/layout/list1"/>
    <dgm:cxn modelId="{BAB27227-C6A8-4D7A-B6CE-9F18F747D66E}" type="presOf" srcId="{651B50EB-3439-4507-B946-99F862BB03F5}" destId="{721D6EC1-9962-45CE-A9B2-246FC01C5804}" srcOrd="0" destOrd="1" presId="urn:microsoft.com/office/officeart/2005/8/layout/list1"/>
    <dgm:cxn modelId="{BF0A1722-D0BE-482D-846C-C9A3439CA1EB}" type="presOf" srcId="{EB608938-9FD9-41D5-BD1B-6FC68296346D}" destId="{E9669442-A103-426B-88B6-EB4924CCD903}" srcOrd="0" destOrd="0" presId="urn:microsoft.com/office/officeart/2005/8/layout/list1"/>
    <dgm:cxn modelId="{A09B7C44-CC3E-487A-87A2-5FE13C9EF703}" type="presOf" srcId="{82611DD7-A5DB-4EC0-A1F5-D950707FE792}" destId="{830C79E7-F4F5-4E26-8268-CD2F3EDF4014}" srcOrd="0" destOrd="0" presId="urn:microsoft.com/office/officeart/2005/8/layout/list1"/>
    <dgm:cxn modelId="{F36E2004-743E-4636-9EC2-0831F87F3337}" type="presOf" srcId="{9709ABDD-470C-4854-BAC8-359A0B46D958}" destId="{B917CAD7-301C-4F99-95F2-6C17609E9D9E}" srcOrd="0" destOrd="0" presId="urn:microsoft.com/office/officeart/2005/8/layout/list1"/>
    <dgm:cxn modelId="{C9FA946A-A186-4B91-BFB6-BEE8CAE108FB}" type="presOf" srcId="{ADFF65EA-6324-4890-A3E6-03C4D30C2D38}" destId="{721D6EC1-9962-45CE-A9B2-246FC01C5804}" srcOrd="0" destOrd="2" presId="urn:microsoft.com/office/officeart/2005/8/layout/list1"/>
    <dgm:cxn modelId="{62200032-9961-4819-BAC9-0130D83F54CB}" type="presOf" srcId="{C378F829-9BE4-4919-AD2D-690FB25440B3}" destId="{721D6EC1-9962-45CE-A9B2-246FC01C5804}" srcOrd="0" destOrd="3" presId="urn:microsoft.com/office/officeart/2005/8/layout/list1"/>
    <dgm:cxn modelId="{67504BF9-0E4F-421B-B6C9-CC982F8E7343}" srcId="{BA5C6B22-5F5A-4B88-82D7-0E3F9908A718}" destId="{651B50EB-3439-4507-B946-99F862BB03F5}" srcOrd="1" destOrd="0" parTransId="{B4031748-8B2C-48A2-B5D7-582038C2BBF2}" sibTransId="{9040C0DA-ED11-469E-9D46-46CD927670D7}"/>
    <dgm:cxn modelId="{68ADBC7F-F8DD-41DB-B3FF-55A64CE0E237}" type="presOf" srcId="{BA5C6B22-5F5A-4B88-82D7-0E3F9908A718}" destId="{722174BE-664A-4657-B91F-AC84594BB1D4}" srcOrd="0" destOrd="0" presId="urn:microsoft.com/office/officeart/2005/8/layout/list1"/>
    <dgm:cxn modelId="{219DCCA2-2414-41CB-BFAC-7B63207C4E14}" srcId="{BA5C6B22-5F5A-4B88-82D7-0E3F9908A718}" destId="{C378F829-9BE4-4919-AD2D-690FB25440B3}" srcOrd="3" destOrd="0" parTransId="{7921A439-F96D-4823-852C-6B5A1682F77E}" sibTransId="{EB598C33-6144-473E-A37F-80B650A283EB}"/>
    <dgm:cxn modelId="{7C0DF4DA-1B3C-402D-A4D2-1CAADD97AB75}" srcId="{9709ABDD-470C-4854-BAC8-359A0B46D958}" destId="{82611DD7-A5DB-4EC0-A1F5-D950707FE792}" srcOrd="0" destOrd="0" parTransId="{829AF54C-7982-457C-B803-F1C3035D8F68}" sibTransId="{669ABBF4-19FD-4C63-9733-711FC38836C1}"/>
    <dgm:cxn modelId="{9AE0BE3D-B934-4015-B4AD-F2C44F3B5DB3}" type="presParOf" srcId="{E9669442-A103-426B-88B6-EB4924CCD903}" destId="{F48C7C54-EE23-41D7-9742-C0703CD6AF05}" srcOrd="0" destOrd="0" presId="urn:microsoft.com/office/officeart/2005/8/layout/list1"/>
    <dgm:cxn modelId="{482674C6-A01C-48E4-A9D8-8CEA8AAA7C42}" type="presParOf" srcId="{F48C7C54-EE23-41D7-9742-C0703CD6AF05}" destId="{B917CAD7-301C-4F99-95F2-6C17609E9D9E}" srcOrd="0" destOrd="0" presId="urn:microsoft.com/office/officeart/2005/8/layout/list1"/>
    <dgm:cxn modelId="{767E66BF-AA2C-4153-9C5D-7BB83988B890}" type="presParOf" srcId="{F48C7C54-EE23-41D7-9742-C0703CD6AF05}" destId="{7DF31B73-ED26-4424-AC7E-35CF20B3CEBE}" srcOrd="1" destOrd="0" presId="urn:microsoft.com/office/officeart/2005/8/layout/list1"/>
    <dgm:cxn modelId="{32D25FE0-22E5-4A0C-B28A-7BFEA0D1D9EA}" type="presParOf" srcId="{E9669442-A103-426B-88B6-EB4924CCD903}" destId="{37017D64-F53F-40DA-8C88-814E12FE86E9}" srcOrd="1" destOrd="0" presId="urn:microsoft.com/office/officeart/2005/8/layout/list1"/>
    <dgm:cxn modelId="{6B00CE1E-6F57-45D3-ACEF-3DF785149F1E}" type="presParOf" srcId="{E9669442-A103-426B-88B6-EB4924CCD903}" destId="{830C79E7-F4F5-4E26-8268-CD2F3EDF4014}" srcOrd="2" destOrd="0" presId="urn:microsoft.com/office/officeart/2005/8/layout/list1"/>
    <dgm:cxn modelId="{F720BB52-8257-408E-A572-71DD2FD6F2D5}" type="presParOf" srcId="{E9669442-A103-426B-88B6-EB4924CCD903}" destId="{394E5971-6786-4F05-8C9C-4C701D430053}" srcOrd="3" destOrd="0" presId="urn:microsoft.com/office/officeart/2005/8/layout/list1"/>
    <dgm:cxn modelId="{B35CD98B-6581-4227-A2C9-7AF797DC3DEA}" type="presParOf" srcId="{E9669442-A103-426B-88B6-EB4924CCD903}" destId="{16A5F521-E7F9-4885-B477-A88872288C30}" srcOrd="4" destOrd="0" presId="urn:microsoft.com/office/officeart/2005/8/layout/list1"/>
    <dgm:cxn modelId="{5E80C88A-3987-4CEC-817B-C95C5F190D9D}" type="presParOf" srcId="{16A5F521-E7F9-4885-B477-A88872288C30}" destId="{722174BE-664A-4657-B91F-AC84594BB1D4}" srcOrd="0" destOrd="0" presId="urn:microsoft.com/office/officeart/2005/8/layout/list1"/>
    <dgm:cxn modelId="{04E07D4F-C185-439D-8C71-C84A94B6BC1E}" type="presParOf" srcId="{16A5F521-E7F9-4885-B477-A88872288C30}" destId="{C44A2CA1-F302-4330-AD20-FC30F709C3E1}" srcOrd="1" destOrd="0" presId="urn:microsoft.com/office/officeart/2005/8/layout/list1"/>
    <dgm:cxn modelId="{16062F1F-DDF4-4A04-9B4D-D2BD5882D0E4}" type="presParOf" srcId="{E9669442-A103-426B-88B6-EB4924CCD903}" destId="{93CDBA04-E009-458A-BFE1-9FE45BDEC4CE}" srcOrd="5" destOrd="0" presId="urn:microsoft.com/office/officeart/2005/8/layout/list1"/>
    <dgm:cxn modelId="{D121C658-BB15-496A-AF5B-407F567F6F1D}" type="presParOf" srcId="{E9669442-A103-426B-88B6-EB4924CCD903}" destId="{721D6EC1-9962-45CE-A9B2-246FC01C580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19856CC-A219-4531-91C6-F7E4BDF010C3}" type="doc">
      <dgm:prSet loTypeId="urn:microsoft.com/office/officeart/2005/8/layout/vList6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6549C8-7704-497E-A218-947B7C128C0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РИСКИ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FEE3854-F2E8-4EEA-A1D2-DC9361A0ECB2}" type="parTrans" cxnId="{ED986E6B-8CDD-4021-BA71-9AA27DC1006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39BDC18-B00F-4758-BB8A-DF1942F834D3}" type="sibTrans" cxnId="{ED986E6B-8CDD-4021-BA71-9AA27DC1006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F0D1BC8-85D1-4DE5-A19B-652BA944A69A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изменение федерального и регионального бюджетного законодательства, затрагивающего основные доходные источники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DE15520-F502-4D4E-A5AF-280707D837C7}" type="parTrans" cxnId="{ACA7FB46-9B3C-4B9F-A942-9DDB544838E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5CDA922-2F32-4140-B920-558E75A7B5EA}" type="sibTrans" cxnId="{ACA7FB46-9B3C-4B9F-A942-9DDB544838E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063E1E8-BC1D-46FA-9154-E22E4A0E312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ПРИНИМАЕМЫЕ МЕРЫ ПО МИНИМИЗАЦИИ РИСКОВ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2C95715-DC22-41DA-B71A-EBA4C84B18AF}" type="sibTrans" cxnId="{BCDAC232-C080-478C-B360-255E33872AC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B37F17E-5244-49A7-AFFF-AE7BAD58566E}" type="parTrans" cxnId="{BCDAC232-C080-478C-B360-255E33872AC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AFC8BB6-6812-410A-B53B-80C08CC9926C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снижение доходной базы бюджета за счет уменьшения количества налоговых агентов и налогоплательщиков 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D3773B0-C0D0-41F6-BAC7-4EB2B438A982}" type="parTrans" cxnId="{73B1EB80-AEC7-44B2-9E5D-95624DA0B21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D6DEBF1-2ABD-47AF-8E76-C43AF24D7321}" type="sibTrans" cxnId="{73B1EB80-AEC7-44B2-9E5D-95624DA0B21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8A2AE83-08D2-40F9-AA60-8F5D4150B8C3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повышение качества администрированию доходов бюджета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CC9682F-DEB1-46D3-BA7E-54E9C6F95CFC}" type="parTrans" cxnId="{9276DD9E-DC47-4477-B7D8-6C93E5F72E4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079E7FF-45BD-455F-85B4-BED0246E7193}" type="sibTrans" cxnId="{9276DD9E-DC47-4477-B7D8-6C93E5F72E4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7FC788E-05A9-4CFA-9FAD-FAFE6AD9592A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расширение доходной базы, в том числе через сокращение задолженности по платежам в бюджет и усиление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претензионно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-исковой работы с должниками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3C30AAE-90A6-402F-9062-12F6A0AB1910}" type="parTrans" cxnId="{FB91D6FE-0E39-4A51-B187-0B33FB3537C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DE89BF2-B8FB-45E2-AA99-50128756FA17}" type="sibTrans" cxnId="{FB91D6FE-0E39-4A51-B187-0B33FB3537C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8EF4331-4938-4A08-9B50-8F9AB611F845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поддержка объема муниципального долга на «безопасном уровне»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B2436CF-3FFC-4DF0-87C2-F4C3ECA79570}" type="parTrans" cxnId="{CBEABA18-CD9F-47CF-B90B-82F99F6D8DA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EF07BE8-CB56-4649-9F7C-659B8B77F279}" type="sibTrans" cxnId="{CBEABA18-CD9F-47CF-B90B-82F99F6D8DA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57AF3B7-AFF6-4312-BC34-39A76E2BA397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расходов, в том числе через обзор бюджетных расходов, повышение эффективности планирования, выявление внутренних резервов и перераспределение их в пользу приоритетных расходов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6E4A09B-1E03-4029-82AE-5892E3DB236B}" type="parTrans" cxnId="{1ED88743-E66C-428B-8AD1-0645EFC55CF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621780D-C331-460D-9DD5-5728FB525FBF}" type="sibTrans" cxnId="{1ED88743-E66C-428B-8AD1-0645EFC55CF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58E23A0-5539-429A-8937-BA345AA02E53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повышения процентных ставок на стоимость обслуживания муниципального долга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984E05E8-50F7-450A-9184-F9AC0BCC02FA}" type="parTrans" cxnId="{650A38A5-A3A6-4EDC-85CE-12A0B3670AE7}">
      <dgm:prSet/>
      <dgm:spPr/>
      <dgm:t>
        <a:bodyPr/>
        <a:lstStyle/>
        <a:p>
          <a:endParaRPr lang="ru-RU"/>
        </a:p>
      </dgm:t>
    </dgm:pt>
    <dgm:pt modelId="{1767C98A-CF7E-4B60-873D-C76885863FEB}" type="sibTrans" cxnId="{650A38A5-A3A6-4EDC-85CE-12A0B3670AE7}">
      <dgm:prSet/>
      <dgm:spPr/>
      <dgm:t>
        <a:bodyPr/>
        <a:lstStyle/>
        <a:p>
          <a:endParaRPr lang="ru-RU"/>
        </a:p>
      </dgm:t>
    </dgm:pt>
    <dgm:pt modelId="{E90EA914-EFA3-4426-A932-3D2C544BC838}" type="pres">
      <dgm:prSet presAssocID="{419856CC-A219-4531-91C6-F7E4BDF010C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C8D0634-C9A0-46BF-8AD9-C17B3970AF6E}" type="pres">
      <dgm:prSet presAssocID="{916549C8-7704-497E-A218-947B7C128C0E}" presName="linNode" presStyleCnt="0"/>
      <dgm:spPr/>
      <dgm:t>
        <a:bodyPr/>
        <a:lstStyle/>
        <a:p>
          <a:endParaRPr lang="ru-RU"/>
        </a:p>
      </dgm:t>
    </dgm:pt>
    <dgm:pt modelId="{9A68C18F-D5A8-4071-A305-8D5544A11316}" type="pres">
      <dgm:prSet presAssocID="{916549C8-7704-497E-A218-947B7C128C0E}" presName="parentShp" presStyleLbl="node1" presStyleIdx="0" presStyleCnt="2" custScaleX="77618" custLinFactNeighborX="-8723" custLinFactNeighborY="-2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02220C-269C-4A0F-982C-0EAB34D4C940}" type="pres">
      <dgm:prSet presAssocID="{916549C8-7704-497E-A218-947B7C128C0E}" presName="childShp" presStyleLbl="bgAccFollowNode1" presStyleIdx="0" presStyleCnt="2" custScaleX="114350" custScaleY="752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2EA047-E646-412D-B8ED-9FE74BACD1C7}" type="pres">
      <dgm:prSet presAssocID="{A39BDC18-B00F-4758-BB8A-DF1942F834D3}" presName="spacing" presStyleCnt="0"/>
      <dgm:spPr/>
      <dgm:t>
        <a:bodyPr/>
        <a:lstStyle/>
        <a:p>
          <a:endParaRPr lang="ru-RU"/>
        </a:p>
      </dgm:t>
    </dgm:pt>
    <dgm:pt modelId="{4D2B0699-C51F-4CB1-81A3-7D31E23AE2DE}" type="pres">
      <dgm:prSet presAssocID="{2063E1E8-BC1D-46FA-9154-E22E4A0E3120}" presName="linNode" presStyleCnt="0"/>
      <dgm:spPr/>
      <dgm:t>
        <a:bodyPr/>
        <a:lstStyle/>
        <a:p>
          <a:endParaRPr lang="ru-RU"/>
        </a:p>
      </dgm:t>
    </dgm:pt>
    <dgm:pt modelId="{89E27D47-6A01-4190-A179-53F96ADBF476}" type="pres">
      <dgm:prSet presAssocID="{2063E1E8-BC1D-46FA-9154-E22E4A0E3120}" presName="parentShp" presStyleLbl="node1" presStyleIdx="1" presStyleCnt="2" custScaleX="85770" custScaleY="102970" custLinFactX="14356" custLinFactNeighborX="100000" custLinFactNeighborY="-187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4B0DF9-051F-4CAC-9E32-A7CDDB287DC4}" type="pres">
      <dgm:prSet presAssocID="{2063E1E8-BC1D-46FA-9154-E22E4A0E3120}" presName="childShp" presStyleLbl="bgAccFollowNode1" presStyleIdx="1" presStyleCnt="2" custScaleX="109492" custScaleY="128606" custLinFactNeighborX="-86928" custLinFactNeighborY="-17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91D6FE-0E39-4A51-B187-0B33FB3537C1}" srcId="{2063E1E8-BC1D-46FA-9154-E22E4A0E3120}" destId="{C7FC788E-05A9-4CFA-9FAD-FAFE6AD9592A}" srcOrd="1" destOrd="0" parTransId="{53C30AAE-90A6-402F-9062-12F6A0AB1910}" sibTransId="{6DE89BF2-B8FB-45E2-AA99-50128756FA17}"/>
    <dgm:cxn modelId="{EA93CCB4-4C76-4C87-A5DF-81239410266D}" type="presOf" srcId="{98A2AE83-08D2-40F9-AA60-8F5D4150B8C3}" destId="{AD4B0DF9-051F-4CAC-9E32-A7CDDB287DC4}" srcOrd="0" destOrd="0" presId="urn:microsoft.com/office/officeart/2005/8/layout/vList6"/>
    <dgm:cxn modelId="{73B1EB80-AEC7-44B2-9E5D-95624DA0B21A}" srcId="{916549C8-7704-497E-A218-947B7C128C0E}" destId="{EAFC8BB6-6812-410A-B53B-80C08CC9926C}" srcOrd="1" destOrd="0" parTransId="{7D3773B0-C0D0-41F6-BAC7-4EB2B438A982}" sibTransId="{4D6DEBF1-2ABD-47AF-8E76-C43AF24D7321}"/>
    <dgm:cxn modelId="{1ED88743-E66C-428B-8AD1-0645EFC55CF5}" srcId="{2063E1E8-BC1D-46FA-9154-E22E4A0E3120}" destId="{857AF3B7-AFF6-4312-BC34-39A76E2BA397}" srcOrd="2" destOrd="0" parTransId="{86E4A09B-1E03-4029-82AE-5892E3DB236B}" sibTransId="{A621780D-C331-460D-9DD5-5728FB525FBF}"/>
    <dgm:cxn modelId="{7374F9C4-2D0F-46A2-BF76-550CA7697160}" type="presOf" srcId="{2063E1E8-BC1D-46FA-9154-E22E4A0E3120}" destId="{89E27D47-6A01-4190-A179-53F96ADBF476}" srcOrd="0" destOrd="0" presId="urn:microsoft.com/office/officeart/2005/8/layout/vList6"/>
    <dgm:cxn modelId="{57098F69-4EF3-4715-9F13-47CD9366E83B}" type="presOf" srcId="{858E23A0-5539-429A-8937-BA345AA02E53}" destId="{B202220C-269C-4A0F-982C-0EAB34D4C940}" srcOrd="0" destOrd="2" presId="urn:microsoft.com/office/officeart/2005/8/layout/vList6"/>
    <dgm:cxn modelId="{ACA7FB46-9B3C-4B9F-A942-9DDB544838E9}" srcId="{916549C8-7704-497E-A218-947B7C128C0E}" destId="{8F0D1BC8-85D1-4DE5-A19B-652BA944A69A}" srcOrd="0" destOrd="0" parTransId="{5DE15520-F502-4D4E-A5AF-280707D837C7}" sibTransId="{15CDA922-2F32-4140-B920-558E75A7B5EA}"/>
    <dgm:cxn modelId="{52A38512-9994-423D-902E-3B9C98833ABE}" type="presOf" srcId="{8F0D1BC8-85D1-4DE5-A19B-652BA944A69A}" destId="{B202220C-269C-4A0F-982C-0EAB34D4C940}" srcOrd="0" destOrd="0" presId="urn:microsoft.com/office/officeart/2005/8/layout/vList6"/>
    <dgm:cxn modelId="{1C47B5D6-902F-4B66-ACC3-CE9DAB85019E}" type="presOf" srcId="{916549C8-7704-497E-A218-947B7C128C0E}" destId="{9A68C18F-D5A8-4071-A305-8D5544A11316}" srcOrd="0" destOrd="0" presId="urn:microsoft.com/office/officeart/2005/8/layout/vList6"/>
    <dgm:cxn modelId="{6865FAE5-6A19-4399-A66F-78F2797A7C50}" type="presOf" srcId="{419856CC-A219-4531-91C6-F7E4BDF010C3}" destId="{E90EA914-EFA3-4426-A932-3D2C544BC838}" srcOrd="0" destOrd="0" presId="urn:microsoft.com/office/officeart/2005/8/layout/vList6"/>
    <dgm:cxn modelId="{650A38A5-A3A6-4EDC-85CE-12A0B3670AE7}" srcId="{916549C8-7704-497E-A218-947B7C128C0E}" destId="{858E23A0-5539-429A-8937-BA345AA02E53}" srcOrd="2" destOrd="0" parTransId="{984E05E8-50F7-450A-9184-F9AC0BCC02FA}" sibTransId="{1767C98A-CF7E-4B60-873D-C76885863FEB}"/>
    <dgm:cxn modelId="{9276DD9E-DC47-4477-B7D8-6C93E5F72E4B}" srcId="{2063E1E8-BC1D-46FA-9154-E22E4A0E3120}" destId="{98A2AE83-08D2-40F9-AA60-8F5D4150B8C3}" srcOrd="0" destOrd="0" parTransId="{1CC9682F-DEB1-46D3-BA7E-54E9C6F95CFC}" sibTransId="{E079E7FF-45BD-455F-85B4-BED0246E7193}"/>
    <dgm:cxn modelId="{BCDAC232-C080-478C-B360-255E33872AC7}" srcId="{419856CC-A219-4531-91C6-F7E4BDF010C3}" destId="{2063E1E8-BC1D-46FA-9154-E22E4A0E3120}" srcOrd="1" destOrd="0" parTransId="{CB37F17E-5244-49A7-AFFF-AE7BAD58566E}" sibTransId="{D2C95715-DC22-41DA-B71A-EBA4C84B18AF}"/>
    <dgm:cxn modelId="{ED986E6B-8CDD-4021-BA71-9AA27DC10061}" srcId="{419856CC-A219-4531-91C6-F7E4BDF010C3}" destId="{916549C8-7704-497E-A218-947B7C128C0E}" srcOrd="0" destOrd="0" parTransId="{0FEE3854-F2E8-4EEA-A1D2-DC9361A0ECB2}" sibTransId="{A39BDC18-B00F-4758-BB8A-DF1942F834D3}"/>
    <dgm:cxn modelId="{A55B27F0-DD2E-4DE9-84C0-2D8394DF4A22}" type="presOf" srcId="{857AF3B7-AFF6-4312-BC34-39A76E2BA397}" destId="{AD4B0DF9-051F-4CAC-9E32-A7CDDB287DC4}" srcOrd="0" destOrd="2" presId="urn:microsoft.com/office/officeart/2005/8/layout/vList6"/>
    <dgm:cxn modelId="{BB68AF63-2CFA-4F47-B191-2CD377D03B64}" type="presOf" srcId="{EAFC8BB6-6812-410A-B53B-80C08CC9926C}" destId="{B202220C-269C-4A0F-982C-0EAB34D4C940}" srcOrd="0" destOrd="1" presId="urn:microsoft.com/office/officeart/2005/8/layout/vList6"/>
    <dgm:cxn modelId="{D0B4F3B2-A2D7-4677-94D0-E9D0DD1B4C60}" type="presOf" srcId="{C7FC788E-05A9-4CFA-9FAD-FAFE6AD9592A}" destId="{AD4B0DF9-051F-4CAC-9E32-A7CDDB287DC4}" srcOrd="0" destOrd="1" presId="urn:microsoft.com/office/officeart/2005/8/layout/vList6"/>
    <dgm:cxn modelId="{99976986-17C6-4EFE-AFD4-25AFF67E29FF}" type="presOf" srcId="{C8EF4331-4938-4A08-9B50-8F9AB611F845}" destId="{AD4B0DF9-051F-4CAC-9E32-A7CDDB287DC4}" srcOrd="0" destOrd="3" presId="urn:microsoft.com/office/officeart/2005/8/layout/vList6"/>
    <dgm:cxn modelId="{CBEABA18-CD9F-47CF-B90B-82F99F6D8DA7}" srcId="{2063E1E8-BC1D-46FA-9154-E22E4A0E3120}" destId="{C8EF4331-4938-4A08-9B50-8F9AB611F845}" srcOrd="3" destOrd="0" parTransId="{0B2436CF-3FFC-4DF0-87C2-F4C3ECA79570}" sibTransId="{7EF07BE8-CB56-4649-9F7C-659B8B77F279}"/>
    <dgm:cxn modelId="{B3D9CB2A-A698-470C-A6BC-06C43B766ACA}" type="presParOf" srcId="{E90EA914-EFA3-4426-A932-3D2C544BC838}" destId="{5C8D0634-C9A0-46BF-8AD9-C17B3970AF6E}" srcOrd="0" destOrd="0" presId="urn:microsoft.com/office/officeart/2005/8/layout/vList6"/>
    <dgm:cxn modelId="{622B667A-9815-4D9B-B37F-818405C78A80}" type="presParOf" srcId="{5C8D0634-C9A0-46BF-8AD9-C17B3970AF6E}" destId="{9A68C18F-D5A8-4071-A305-8D5544A11316}" srcOrd="0" destOrd="0" presId="urn:microsoft.com/office/officeart/2005/8/layout/vList6"/>
    <dgm:cxn modelId="{976A84EC-2DDA-48A5-9B72-F48A0FAFEF37}" type="presParOf" srcId="{5C8D0634-C9A0-46BF-8AD9-C17B3970AF6E}" destId="{B202220C-269C-4A0F-982C-0EAB34D4C940}" srcOrd="1" destOrd="0" presId="urn:microsoft.com/office/officeart/2005/8/layout/vList6"/>
    <dgm:cxn modelId="{DAFECB94-E30E-4131-BC5F-16BEDAC5210F}" type="presParOf" srcId="{E90EA914-EFA3-4426-A932-3D2C544BC838}" destId="{122EA047-E646-412D-B8ED-9FE74BACD1C7}" srcOrd="1" destOrd="0" presId="urn:microsoft.com/office/officeart/2005/8/layout/vList6"/>
    <dgm:cxn modelId="{9413B83F-01C8-4E15-B163-0CDD7EF36092}" type="presParOf" srcId="{E90EA914-EFA3-4426-A932-3D2C544BC838}" destId="{4D2B0699-C51F-4CB1-81A3-7D31E23AE2DE}" srcOrd="2" destOrd="0" presId="urn:microsoft.com/office/officeart/2005/8/layout/vList6"/>
    <dgm:cxn modelId="{F3DD97E9-0275-46FA-AECB-87E116CF5DB4}" type="presParOf" srcId="{4D2B0699-C51F-4CB1-81A3-7D31E23AE2DE}" destId="{89E27D47-6A01-4190-A179-53F96ADBF476}" srcOrd="0" destOrd="0" presId="urn:microsoft.com/office/officeart/2005/8/layout/vList6"/>
    <dgm:cxn modelId="{7EEC9899-E4FC-487B-9957-64CF65DDE2EC}" type="presParOf" srcId="{4D2B0699-C51F-4CB1-81A3-7D31E23AE2DE}" destId="{AD4B0DF9-051F-4CAC-9E32-A7CDDB287DC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787FC2-9A7A-4408-85B9-EAB16F3C3170}">
      <dsp:nvSpPr>
        <dsp:cNvPr id="0" name=""/>
        <dsp:cNvSpPr/>
      </dsp:nvSpPr>
      <dsp:spPr>
        <a:xfrm>
          <a:off x="2657162" y="785367"/>
          <a:ext cx="5686271" cy="5686271"/>
        </a:xfrm>
        <a:prstGeom prst="blockArc">
          <a:avLst>
            <a:gd name="adj1" fmla="val 13369635"/>
            <a:gd name="adj2" fmla="val 17076214"/>
            <a:gd name="adj3" fmla="val 3914"/>
          </a:avLst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6005FF-FD1E-4761-9EBD-520030201D25}">
      <dsp:nvSpPr>
        <dsp:cNvPr id="0" name=""/>
        <dsp:cNvSpPr/>
      </dsp:nvSpPr>
      <dsp:spPr>
        <a:xfrm>
          <a:off x="2796066" y="623504"/>
          <a:ext cx="5686271" cy="5686271"/>
        </a:xfrm>
        <a:prstGeom prst="blockArc">
          <a:avLst>
            <a:gd name="adj1" fmla="val 10514302"/>
            <a:gd name="adj2" fmla="val 13106522"/>
            <a:gd name="adj3" fmla="val 3914"/>
          </a:avLst>
        </a:prstGeom>
        <a:gradFill rotWithShape="0">
          <a:gsLst>
            <a:gs pos="0">
              <a:schemeClr val="accent4">
                <a:hueOff val="8663078"/>
                <a:satOff val="-39973"/>
                <a:lumOff val="1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663078"/>
                <a:satOff val="-39973"/>
                <a:lumOff val="1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663078"/>
                <a:satOff val="-39973"/>
                <a:lumOff val="1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FCD6FA-ED7E-41E1-8E1C-08AEDD57B061}">
      <dsp:nvSpPr>
        <dsp:cNvPr id="0" name=""/>
        <dsp:cNvSpPr/>
      </dsp:nvSpPr>
      <dsp:spPr>
        <a:xfrm>
          <a:off x="2790862" y="567793"/>
          <a:ext cx="5686271" cy="5686271"/>
        </a:xfrm>
        <a:prstGeom prst="blockArc">
          <a:avLst>
            <a:gd name="adj1" fmla="val 7205277"/>
            <a:gd name="adj2" fmla="val 10445294"/>
            <a:gd name="adj3" fmla="val 3914"/>
          </a:avLst>
        </a:prstGeom>
        <a:gradFill rotWithShape="0">
          <a:gsLst>
            <a:gs pos="0">
              <a:schemeClr val="accent4">
                <a:hueOff val="6930462"/>
                <a:satOff val="-31979"/>
                <a:lumOff val="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930462"/>
                <a:satOff val="-31979"/>
                <a:lumOff val="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930462"/>
                <a:satOff val="-31979"/>
                <a:lumOff val="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5EE045-0361-4752-B31B-18152C257553}">
      <dsp:nvSpPr>
        <dsp:cNvPr id="0" name=""/>
        <dsp:cNvSpPr/>
      </dsp:nvSpPr>
      <dsp:spPr>
        <a:xfrm>
          <a:off x="3401654" y="1046537"/>
          <a:ext cx="5686271" cy="5686271"/>
        </a:xfrm>
        <a:prstGeom prst="blockArc">
          <a:avLst>
            <a:gd name="adj1" fmla="val 2504081"/>
            <a:gd name="adj2" fmla="val 8165484"/>
            <a:gd name="adj3" fmla="val 3914"/>
          </a:avLst>
        </a:prstGeom>
        <a:gradFill rotWithShape="0">
          <a:gsLst>
            <a:gs pos="0">
              <a:schemeClr val="accent4">
                <a:hueOff val="5197847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197847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197847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461E0B-2118-48F1-B645-801BF1A840AA}">
      <dsp:nvSpPr>
        <dsp:cNvPr id="0" name=""/>
        <dsp:cNvSpPr/>
      </dsp:nvSpPr>
      <dsp:spPr>
        <a:xfrm>
          <a:off x="3981092" y="553068"/>
          <a:ext cx="5686271" cy="5686271"/>
        </a:xfrm>
        <a:prstGeom prst="blockArc">
          <a:avLst>
            <a:gd name="adj1" fmla="val 323958"/>
            <a:gd name="adj2" fmla="val 3445653"/>
            <a:gd name="adj3" fmla="val 3914"/>
          </a:avLst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CAC1B1-4B14-4EE9-BF60-E9546E0B610A}">
      <dsp:nvSpPr>
        <dsp:cNvPr id="0" name=""/>
        <dsp:cNvSpPr/>
      </dsp:nvSpPr>
      <dsp:spPr>
        <a:xfrm>
          <a:off x="3972227" y="675648"/>
          <a:ext cx="5686271" cy="5686271"/>
        </a:xfrm>
        <a:prstGeom prst="blockArc">
          <a:avLst>
            <a:gd name="adj1" fmla="val 19048060"/>
            <a:gd name="adj2" fmla="val 172378"/>
            <a:gd name="adj3" fmla="val 3914"/>
          </a:avLst>
        </a:prstGeom>
        <a:gradFill rotWithShape="0">
          <a:gsLst>
            <a:gs pos="0">
              <a:schemeClr val="accent4">
                <a:hueOff val="1732616"/>
                <a:satOff val="-7995"/>
                <a:lumOff val="29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732616"/>
                <a:satOff val="-7995"/>
                <a:lumOff val="29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732616"/>
                <a:satOff val="-7995"/>
                <a:lumOff val="29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F8DE3E-9D42-40EF-85D0-B1D3291A7397}">
      <dsp:nvSpPr>
        <dsp:cNvPr id="0" name=""/>
        <dsp:cNvSpPr/>
      </dsp:nvSpPr>
      <dsp:spPr>
        <a:xfrm>
          <a:off x="4075221" y="782097"/>
          <a:ext cx="5686271" cy="5686271"/>
        </a:xfrm>
        <a:prstGeom prst="blockArc">
          <a:avLst>
            <a:gd name="adj1" fmla="val 15307928"/>
            <a:gd name="adj2" fmla="val 18865369"/>
            <a:gd name="adj3" fmla="val 3914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FB11FD-9123-4E21-996F-FA8D6F55B7E8}">
      <dsp:nvSpPr>
        <dsp:cNvPr id="0" name=""/>
        <dsp:cNvSpPr/>
      </dsp:nvSpPr>
      <dsp:spPr>
        <a:xfrm>
          <a:off x="4729989" y="2404622"/>
          <a:ext cx="2737162" cy="228568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Основные направления налоговой, бюджетной и долговой политики на 2022 год и на плановый период 2023 и 2024 годов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4729989" y="2404622"/>
        <a:ext cx="2737162" cy="2285682"/>
      </dsp:txXfrm>
    </dsp:sp>
    <dsp:sp modelId="{D37751A8-61A7-477F-9388-2529FF63DEDD}">
      <dsp:nvSpPr>
        <dsp:cNvPr id="0" name=""/>
        <dsp:cNvSpPr/>
      </dsp:nvSpPr>
      <dsp:spPr>
        <a:xfrm>
          <a:off x="4807242" y="158352"/>
          <a:ext cx="2791735" cy="154540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 </a:t>
          </a:r>
          <a:r>
            <a:rPr 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Послания Президента Российской Федерации Федеральному Собранию Российской Федерации от 15 января 2020 года</a:t>
          </a:r>
          <a:endParaRPr lang="ru-RU" sz="1100" b="1" kern="1200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4807242" y="158352"/>
        <a:ext cx="2791735" cy="1545409"/>
      </dsp:txXfrm>
    </dsp:sp>
    <dsp:sp modelId="{0CE2994A-8D09-4C34-BC41-1368DD823852}">
      <dsp:nvSpPr>
        <dsp:cNvPr id="0" name=""/>
        <dsp:cNvSpPr/>
      </dsp:nvSpPr>
      <dsp:spPr>
        <a:xfrm>
          <a:off x="7544111" y="834040"/>
          <a:ext cx="2650701" cy="1600750"/>
        </a:xfrm>
        <a:prstGeom prst="ellipse">
          <a:avLst/>
        </a:prstGeom>
        <a:gradFill rotWithShape="0">
          <a:gsLst>
            <a:gs pos="0">
              <a:schemeClr val="accent4">
                <a:hueOff val="1732616"/>
                <a:satOff val="-7995"/>
                <a:lumOff val="29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732616"/>
                <a:satOff val="-7995"/>
                <a:lumOff val="29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732616"/>
                <a:satOff val="-7995"/>
                <a:lumOff val="29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Основные положения Указа Президента Российской Федерации от 21 июля 2020 года № 474 «О национальных целях развития Российской Федерации на период до 2030 года»</a:t>
          </a:r>
          <a:endParaRPr lang="ru-RU" sz="1100" b="1" kern="1200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7544111" y="834040"/>
        <a:ext cx="2650701" cy="1600750"/>
      </dsp:txXfrm>
    </dsp:sp>
    <dsp:sp modelId="{1D758831-7603-43A2-93F9-C51D51D7E78A}">
      <dsp:nvSpPr>
        <dsp:cNvPr id="0" name=""/>
        <dsp:cNvSpPr/>
      </dsp:nvSpPr>
      <dsp:spPr>
        <a:xfrm>
          <a:off x="8333624" y="2856268"/>
          <a:ext cx="2531473" cy="1604459"/>
        </a:xfrm>
        <a:prstGeom prst="ellipse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Основные направления налоговой, бюджетной и долговой политики Ханты – Мансийского автономного округа – Югры на 2022 год и на плановый период 2023 и 2024 годов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8333624" y="2856268"/>
        <a:ext cx="2531473" cy="1604459"/>
      </dsp:txXfrm>
    </dsp:sp>
    <dsp:sp modelId="{E6B8AC3D-EEFB-4BAB-9142-82EEC50E4AC3}">
      <dsp:nvSpPr>
        <dsp:cNvPr id="0" name=""/>
        <dsp:cNvSpPr/>
      </dsp:nvSpPr>
      <dsp:spPr>
        <a:xfrm>
          <a:off x="6982162" y="4942670"/>
          <a:ext cx="2685519" cy="1605185"/>
        </a:xfrm>
        <a:prstGeom prst="ellipse">
          <a:avLst/>
        </a:prstGeom>
        <a:gradFill rotWithShape="0">
          <a:gsLst>
            <a:gs pos="0">
              <a:schemeClr val="accent4">
                <a:hueOff val="5197847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197847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197847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Стратегические цели развития города </a:t>
          </a:r>
          <a:r>
            <a:rPr lang="ru-RU" sz="11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Покачи</a:t>
          </a:r>
          <a:r>
            <a:rPr 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, определенных в Стратегии социально - экономического развития  города </a:t>
          </a:r>
          <a:r>
            <a:rPr lang="ru-RU" sz="11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Покачи</a:t>
          </a:r>
          <a:r>
            <a:rPr 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 до 2030 года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6982162" y="4942670"/>
        <a:ext cx="2685519" cy="1605185"/>
      </dsp:txXfrm>
    </dsp:sp>
    <dsp:sp modelId="{CE6A3CC3-1660-4A0C-B86C-30157FFCE498}">
      <dsp:nvSpPr>
        <dsp:cNvPr id="0" name=""/>
        <dsp:cNvSpPr/>
      </dsp:nvSpPr>
      <dsp:spPr>
        <a:xfrm>
          <a:off x="2857443" y="5065026"/>
          <a:ext cx="2758200" cy="1515613"/>
        </a:xfrm>
        <a:prstGeom prst="ellipse">
          <a:avLst/>
        </a:prstGeom>
        <a:gradFill rotWithShape="0">
          <a:gsLst>
            <a:gs pos="0">
              <a:schemeClr val="accent4">
                <a:hueOff val="6930462"/>
                <a:satOff val="-31979"/>
                <a:lumOff val="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930462"/>
                <a:satOff val="-31979"/>
                <a:lumOff val="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930462"/>
                <a:satOff val="-31979"/>
                <a:lumOff val="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Концепция повышения эффективности бюджетных расходов в 2019-2024 годах в муниципальном образовании город </a:t>
          </a:r>
          <a:r>
            <a:rPr lang="ru-RU" sz="12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Покачи</a:t>
          </a:r>
          <a:endParaRPr lang="ru-RU" sz="1200" b="1" kern="1200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2857443" y="5065026"/>
        <a:ext cx="2758200" cy="1515613"/>
      </dsp:txXfrm>
    </dsp:sp>
    <dsp:sp modelId="{29C59B4D-B981-4F30-B38C-02966AE0EF7C}">
      <dsp:nvSpPr>
        <dsp:cNvPr id="0" name=""/>
        <dsp:cNvSpPr/>
      </dsp:nvSpPr>
      <dsp:spPr>
        <a:xfrm>
          <a:off x="1569173" y="2895802"/>
          <a:ext cx="2584295" cy="1604459"/>
        </a:xfrm>
        <a:prstGeom prst="ellipse">
          <a:avLst/>
        </a:prstGeom>
        <a:gradFill rotWithShape="0">
          <a:gsLst>
            <a:gs pos="0">
              <a:schemeClr val="accent4">
                <a:hueOff val="8663078"/>
                <a:satOff val="-39973"/>
                <a:lumOff val="1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663078"/>
                <a:satOff val="-39973"/>
                <a:lumOff val="1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663078"/>
                <a:satOff val="-39973"/>
                <a:lumOff val="1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Прогноз социально-экономического развития муниципального образования город Покачи на 2022 год и на плановый период до 2024 года</a:t>
          </a:r>
          <a:endParaRPr lang="ru-RU" sz="1100" b="1" kern="1200" dirty="0">
            <a:solidFill>
              <a:schemeClr val="tx1"/>
            </a:solidFill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1569173" y="2895802"/>
        <a:ext cx="2584295" cy="1604459"/>
      </dsp:txXfrm>
    </dsp:sp>
    <dsp:sp modelId="{25F07EA3-4D3B-4901-9E7A-0780AE4A53A3}">
      <dsp:nvSpPr>
        <dsp:cNvPr id="0" name=""/>
        <dsp:cNvSpPr/>
      </dsp:nvSpPr>
      <dsp:spPr>
        <a:xfrm>
          <a:off x="2145241" y="933212"/>
          <a:ext cx="2621369" cy="1600750"/>
        </a:xfrm>
        <a:prstGeom prst="ellipse">
          <a:avLst/>
        </a:prstGeom>
        <a:solidFill>
          <a:schemeClr val="accent2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rPr>
            <a:t>Основные положения Указов Президента Российской Федерации от 2012 года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2145241" y="933212"/>
        <a:ext cx="2621369" cy="16007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0C79E7-F4F5-4E26-8268-CD2F3EDF4014}">
      <dsp:nvSpPr>
        <dsp:cNvPr id="0" name=""/>
        <dsp:cNvSpPr/>
      </dsp:nvSpPr>
      <dsp:spPr>
        <a:xfrm>
          <a:off x="0" y="168837"/>
          <a:ext cx="11620733" cy="10489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1898" tIns="187452" rIns="901898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необходимости сохранения и наращивания налогового потенциала в целях обеспечения роста доходной части бюджета города Покачи, в том числе за счет изыскания дополнительных доходных резервов и снижения налоговой задолженности перед бюджетом</a:t>
          </a:r>
          <a:endParaRPr lang="ru-RU" sz="1800" kern="1200" dirty="0"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0" y="168837"/>
        <a:ext cx="11620733" cy="1048949"/>
      </dsp:txXfrm>
    </dsp:sp>
    <dsp:sp modelId="{7DF31B73-ED26-4424-AC7E-35CF20B3CEBE}">
      <dsp:nvSpPr>
        <dsp:cNvPr id="0" name=""/>
        <dsp:cNvSpPr/>
      </dsp:nvSpPr>
      <dsp:spPr>
        <a:xfrm>
          <a:off x="511416" y="0"/>
          <a:ext cx="8134513" cy="29681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465" tIns="0" rIns="30746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none" kern="1200" dirty="0" smtClean="0">
              <a:latin typeface="Times New Roman" pitchFamily="18" charset="0"/>
              <a:cs typeface="Times New Roman" panose="02020603050405020304" pitchFamily="18" charset="0"/>
            </a:rPr>
            <a:t>Основное направление</a:t>
          </a:r>
          <a:endParaRPr lang="ru-RU" sz="2200" u="none" kern="1200" dirty="0"/>
        </a:p>
      </dsp:txBody>
      <dsp:txXfrm>
        <a:off x="511416" y="0"/>
        <a:ext cx="8134513" cy="296812"/>
      </dsp:txXfrm>
    </dsp:sp>
    <dsp:sp modelId="{721D6EC1-9962-45CE-A9B2-246FC01C5804}">
      <dsp:nvSpPr>
        <dsp:cNvPr id="0" name=""/>
        <dsp:cNvSpPr/>
      </dsp:nvSpPr>
      <dsp:spPr>
        <a:xfrm>
          <a:off x="0" y="1404726"/>
          <a:ext cx="11620733" cy="404066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1898" tIns="187452" rIns="901898" bIns="113792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anose="02020603050405020304" pitchFamily="18" charset="0"/>
            </a:rPr>
            <a:t>совершенствование налогового законодательства муниципального уровня с учетом изменений в налоговом законодательстве Ханты – Мансийского автономного округа-Югры и Российской Федерации;</a:t>
          </a:r>
          <a:endParaRPr lang="ru-RU" sz="1600" kern="1200" dirty="0">
            <a:latin typeface="Times New Roman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установление (сохранение/изменение) налоговых льгот и (или) сниженных налоговых ставок, иных налоговых преференций по местным налогам с учетом оценки налоговых расходов;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создание оптимальных условий для возможности развития предпринимательской и инвестиционной деятельности хозяйствующих субъектов с целью приумножения в дальнейшем доходов местного бюджета;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взаимодействие с налогоплательщиками, направленное на соблюдение налоговой дисциплины и предупреждение уклонения от уплаты налоговых платежей в бюджеты всех уровней;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продолжение работы по межведомственному взаимодействию, целями которого является повышение уровня собираемости налогов и сборов, поступающих в бюджет города Покачи, а также снижение налоговой недоимки;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расширение спектра получения и использования информации, размещаемой в федеральных информационных системах: при планировании доходов бюджета и анализе исполнения плановых и прогнозных показателей использовать сведения Федерального казначейства о перечисленных юридическими лицами платежах и открытые данные электронного сервиса Федеральной налоговой службы «Аналитическое приложение «Анализ имущественных налогов».</a:t>
          </a:r>
        </a:p>
      </dsp:txBody>
      <dsp:txXfrm>
        <a:off x="0" y="1404726"/>
        <a:ext cx="11620733" cy="4040668"/>
      </dsp:txXfrm>
    </dsp:sp>
    <dsp:sp modelId="{C44A2CA1-F302-4330-AD20-FC30F709C3E1}">
      <dsp:nvSpPr>
        <dsp:cNvPr id="0" name=""/>
        <dsp:cNvSpPr/>
      </dsp:nvSpPr>
      <dsp:spPr>
        <a:xfrm>
          <a:off x="547377" y="1252227"/>
          <a:ext cx="8134513" cy="36532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465" tIns="0" rIns="30746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none" kern="1200" dirty="0" smtClean="0">
              <a:latin typeface="Times New Roman" pitchFamily="18" charset="0"/>
              <a:cs typeface="Times New Roman" panose="02020603050405020304" pitchFamily="18" charset="0"/>
            </a:rPr>
            <a:t>Основные задачи</a:t>
          </a:r>
          <a:endParaRPr lang="ru-RU" sz="2200" u="none" kern="1200" dirty="0"/>
        </a:p>
      </dsp:txBody>
      <dsp:txXfrm>
        <a:off x="547377" y="1252227"/>
        <a:ext cx="8134513" cy="36532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0C79E7-F4F5-4E26-8268-CD2F3EDF4014}">
      <dsp:nvSpPr>
        <dsp:cNvPr id="0" name=""/>
        <dsp:cNvSpPr/>
      </dsp:nvSpPr>
      <dsp:spPr>
        <a:xfrm>
          <a:off x="0" y="138998"/>
          <a:ext cx="11620733" cy="1071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1898" tIns="208280" rIns="901898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обеспечения сбалансированности и устойчивости бюджета города Покачи, повышения эффективности бюджетных расходов, выявление внутренних резервов и перераспределение их в пользу приоритетных направлений расходов</a:t>
          </a:r>
          <a:endParaRPr lang="ru-RU" sz="1800" kern="1200" dirty="0"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0" y="138998"/>
        <a:ext cx="11620733" cy="1071000"/>
      </dsp:txXfrm>
    </dsp:sp>
    <dsp:sp modelId="{7DF31B73-ED26-4424-AC7E-35CF20B3CEBE}">
      <dsp:nvSpPr>
        <dsp:cNvPr id="0" name=""/>
        <dsp:cNvSpPr/>
      </dsp:nvSpPr>
      <dsp:spPr>
        <a:xfrm>
          <a:off x="553751" y="0"/>
          <a:ext cx="8134513" cy="2957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465" tIns="0" rIns="30746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none" kern="1200" dirty="0" smtClean="0">
              <a:latin typeface="Times New Roman" pitchFamily="18" charset="0"/>
              <a:cs typeface="Times New Roman" panose="02020603050405020304" pitchFamily="18" charset="0"/>
            </a:rPr>
            <a:t>Основное направление</a:t>
          </a:r>
          <a:endParaRPr lang="ru-RU" sz="2200" u="none" kern="1200" dirty="0"/>
        </a:p>
      </dsp:txBody>
      <dsp:txXfrm>
        <a:off x="553751" y="0"/>
        <a:ext cx="8134513" cy="295752"/>
      </dsp:txXfrm>
    </dsp:sp>
    <dsp:sp modelId="{721D6EC1-9962-45CE-A9B2-246FC01C5804}">
      <dsp:nvSpPr>
        <dsp:cNvPr id="0" name=""/>
        <dsp:cNvSpPr/>
      </dsp:nvSpPr>
      <dsp:spPr>
        <a:xfrm>
          <a:off x="0" y="1426009"/>
          <a:ext cx="11620733" cy="4179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1898" tIns="208280" rIns="901898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anose="02020603050405020304" pitchFamily="18" charset="0"/>
            </a:rPr>
            <a:t>повышение эффективность администрирования неналоговых платежей, исключив практику занижения их объемов на этапе прогнозирования,  минимизировав тем самым занижение доходной базы для реализации реальных бюджетных обязательств;</a:t>
          </a:r>
          <a:endParaRPr lang="ru-RU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anose="02020603050405020304" pitchFamily="18" charset="0"/>
            </a:rPr>
            <a:t>расширение доходной базы, в том числе за счет собираемости доходов, сокращению задолженности по платежам в бюджет, усилению </a:t>
          </a:r>
          <a:r>
            <a:rPr lang="ru-RU" sz="1800" kern="1200" dirty="0" err="1" smtClean="0">
              <a:latin typeface="Times New Roman" pitchFamily="18" charset="0"/>
              <a:cs typeface="Times New Roman" panose="02020603050405020304" pitchFamily="18" charset="0"/>
            </a:rPr>
            <a:t>претензионно</a:t>
          </a:r>
          <a:r>
            <a:rPr lang="ru-RU" sz="1800" kern="1200" dirty="0" smtClean="0">
              <a:latin typeface="Times New Roman" pitchFamily="18" charset="0"/>
              <a:cs typeface="Times New Roman" panose="02020603050405020304" pitchFamily="18" charset="0"/>
            </a:rPr>
            <a:t> – исковой работы с должниками; </a:t>
          </a:r>
          <a:endParaRPr lang="ru-RU" sz="1800" kern="1200" dirty="0">
            <a:latin typeface="Times New Roman" pitchFamily="18" charset="0"/>
            <a:cs typeface="Times New Roman" panose="02020603050405020304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совершенствовать управление имеющимися муниципальными финансами через повышение качества и эффективности реализуемых механизмов программно-целевого исполнения принятых обязательств с ориентацией на достижение стратегической цели развития - повышение качества жизни населения в городе Покачи;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совершенствование системы обзора расходов бюджета муниципального образования в целях выявления неэффективно используемых ресурсов и своевременного перенаправления их на решение приоритетных задач;</a:t>
          </a:r>
          <a:endParaRPr lang="ru-RU" sz="1800" kern="1200" dirty="0">
            <a:latin typeface="Times New Roman" pitchFamily="18" charset="0"/>
            <a:cs typeface="Times New Roman" panose="02020603050405020304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anose="02020603050405020304" pitchFamily="18" charset="0"/>
            </a:rPr>
            <a:t>реализации Концепции повышения эффективности бюджетных расходов в 2019-2024 годах в муниципальном образовании город Покачи.</a:t>
          </a:r>
          <a:endParaRPr lang="ru-RU" sz="1800" kern="1200" dirty="0"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0" y="1426009"/>
        <a:ext cx="11620733" cy="4179300"/>
      </dsp:txXfrm>
    </dsp:sp>
    <dsp:sp modelId="{C44A2CA1-F302-4330-AD20-FC30F709C3E1}">
      <dsp:nvSpPr>
        <dsp:cNvPr id="0" name=""/>
        <dsp:cNvSpPr/>
      </dsp:nvSpPr>
      <dsp:spPr>
        <a:xfrm>
          <a:off x="566423" y="1254614"/>
          <a:ext cx="8257751" cy="3577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465" tIns="0" rIns="30746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none" kern="1200" dirty="0" smtClean="0">
              <a:latin typeface="Times New Roman" pitchFamily="18" charset="0"/>
              <a:cs typeface="Times New Roman" panose="02020603050405020304" pitchFamily="18" charset="0"/>
            </a:rPr>
            <a:t>Основные задачи</a:t>
          </a:r>
          <a:endParaRPr lang="ru-RU" sz="2200" u="none" kern="1200" dirty="0"/>
        </a:p>
      </dsp:txBody>
      <dsp:txXfrm>
        <a:off x="566423" y="1254614"/>
        <a:ext cx="8257751" cy="35776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0C79E7-F4F5-4E26-8268-CD2F3EDF4014}">
      <dsp:nvSpPr>
        <dsp:cNvPr id="0" name=""/>
        <dsp:cNvSpPr/>
      </dsp:nvSpPr>
      <dsp:spPr>
        <a:xfrm>
          <a:off x="0" y="77398"/>
          <a:ext cx="11315699" cy="1102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8224" tIns="416560" rIns="878224" bIns="14224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anose="02020603050405020304" pitchFamily="18" charset="0"/>
            </a:rPr>
            <a:t>поддержание долговой нагрузки на бюджет города </a:t>
          </a:r>
          <a:r>
            <a:rPr lang="ru-RU" sz="2000" kern="1200" dirty="0" err="1" smtClean="0">
              <a:latin typeface="Times New Roman" pitchFamily="18" charset="0"/>
              <a:cs typeface="Times New Roman" panose="02020603050405020304" pitchFamily="18" charset="0"/>
            </a:rPr>
            <a:t>Покачи</a:t>
          </a:r>
          <a:r>
            <a:rPr lang="ru-RU" sz="2000" kern="1200" dirty="0" smtClean="0">
              <a:latin typeface="Times New Roman" pitchFamily="18" charset="0"/>
              <a:cs typeface="Times New Roman" panose="02020603050405020304" pitchFamily="18" charset="0"/>
            </a:rPr>
            <a:t> на уровне с высокой долговой устойчивостью</a:t>
          </a:r>
          <a:endParaRPr lang="ru-RU" sz="2000" kern="1200" dirty="0"/>
        </a:p>
      </dsp:txBody>
      <dsp:txXfrm>
        <a:off x="0" y="77398"/>
        <a:ext cx="11315699" cy="1102500"/>
      </dsp:txXfrm>
    </dsp:sp>
    <dsp:sp modelId="{7DF31B73-ED26-4424-AC7E-35CF20B3CEBE}">
      <dsp:nvSpPr>
        <dsp:cNvPr id="0" name=""/>
        <dsp:cNvSpPr/>
      </dsp:nvSpPr>
      <dsp:spPr>
        <a:xfrm>
          <a:off x="497992" y="0"/>
          <a:ext cx="7920990" cy="44108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395" tIns="0" rIns="29939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none" kern="1200" dirty="0" smtClean="0">
              <a:latin typeface="Times New Roman" pitchFamily="18" charset="0"/>
              <a:cs typeface="Times New Roman" panose="02020603050405020304" pitchFamily="18" charset="0"/>
            </a:rPr>
            <a:t>Основное направление</a:t>
          </a:r>
          <a:endParaRPr lang="ru-RU" sz="2200" u="none" kern="1200" dirty="0"/>
        </a:p>
      </dsp:txBody>
      <dsp:txXfrm>
        <a:off x="497992" y="0"/>
        <a:ext cx="7920990" cy="441087"/>
      </dsp:txXfrm>
    </dsp:sp>
    <dsp:sp modelId="{721D6EC1-9962-45CE-A9B2-246FC01C5804}">
      <dsp:nvSpPr>
        <dsp:cNvPr id="0" name=""/>
        <dsp:cNvSpPr/>
      </dsp:nvSpPr>
      <dsp:spPr>
        <a:xfrm>
          <a:off x="0" y="1432107"/>
          <a:ext cx="11315699" cy="36226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8224" tIns="416560" rIns="878224" bIns="14224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anose="02020603050405020304" pitchFamily="18" charset="0"/>
            </a:rPr>
            <a:t>привлечение заемных средств с учетом поддержания объема муниципального долга на экономически безопасном уровне и на наиболее приемлемых для города условиях;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anose="02020603050405020304" pitchFamily="18" charset="0"/>
            </a:rPr>
            <a:t>минимизация стоимости обслуживания муниципального долга, путем привлечения коммерческого кредита посредством открытия возобновляемой кредитной линии;</a:t>
          </a:r>
          <a:endParaRPr lang="ru-RU" sz="2000" kern="1200" dirty="0">
            <a:latin typeface="Times New Roman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anose="02020603050405020304" pitchFamily="18" charset="0"/>
            </a:rPr>
            <a:t>оптимизация и минимизация обслуживания долговых обязательств за счет привлечения кредитов с наименьшими процентными ставками;</a:t>
          </a:r>
          <a:endParaRPr lang="ru-RU" sz="2000" kern="1200" dirty="0">
            <a:latin typeface="Times New Roman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anose="02020603050405020304" pitchFamily="18" charset="0"/>
            </a:rPr>
            <a:t>прозрачность управления муниципальным долгом и доступность информации о муниципальном долге</a:t>
          </a:r>
          <a:endParaRPr lang="ru-RU" sz="2000" kern="1200" dirty="0"/>
        </a:p>
      </dsp:txBody>
      <dsp:txXfrm>
        <a:off x="0" y="1432107"/>
        <a:ext cx="11315699" cy="3622648"/>
      </dsp:txXfrm>
    </dsp:sp>
    <dsp:sp modelId="{C44A2CA1-F302-4330-AD20-FC30F709C3E1}">
      <dsp:nvSpPr>
        <dsp:cNvPr id="0" name=""/>
        <dsp:cNvSpPr/>
      </dsp:nvSpPr>
      <dsp:spPr>
        <a:xfrm>
          <a:off x="597932" y="1256431"/>
          <a:ext cx="7920990" cy="5357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395" tIns="0" rIns="29939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none" kern="1200" dirty="0" smtClean="0">
              <a:latin typeface="Times New Roman" pitchFamily="18" charset="0"/>
              <a:cs typeface="Times New Roman" panose="02020603050405020304" pitchFamily="18" charset="0"/>
            </a:rPr>
            <a:t>Основные задачи</a:t>
          </a:r>
          <a:endParaRPr lang="ru-RU" sz="2200" u="none" kern="1200" dirty="0"/>
        </a:p>
      </dsp:txBody>
      <dsp:txXfrm>
        <a:off x="597932" y="1256431"/>
        <a:ext cx="7920990" cy="53571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02220C-269C-4A0F-982C-0EAB34D4C940}">
      <dsp:nvSpPr>
        <dsp:cNvPr id="0" name=""/>
        <dsp:cNvSpPr/>
      </dsp:nvSpPr>
      <dsp:spPr>
        <a:xfrm>
          <a:off x="3579237" y="306156"/>
          <a:ext cx="7866191" cy="18584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изменение федерального и регионального бюджетного законодательства, затрагивающего основные доходные источники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снижение доходной базы бюджета за счет уменьшения количества налоговых агентов и налогоплательщиков 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повышения процентных ставок на стоимость обслуживания муниципального долга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79237" y="306156"/>
        <a:ext cx="7866191" cy="1858419"/>
      </dsp:txXfrm>
    </dsp:sp>
    <dsp:sp modelId="{9A68C18F-D5A8-4071-A305-8D5544A11316}">
      <dsp:nvSpPr>
        <dsp:cNvPr id="0" name=""/>
        <dsp:cNvSpPr/>
      </dsp:nvSpPr>
      <dsp:spPr>
        <a:xfrm>
          <a:off x="0" y="0"/>
          <a:ext cx="3559586" cy="24685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РИСКИ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3559586" cy="2468544"/>
      </dsp:txXfrm>
    </dsp:sp>
    <dsp:sp modelId="{AD4B0DF9-051F-4CAC-9E32-A7CDDB287DC4}">
      <dsp:nvSpPr>
        <dsp:cNvPr id="0" name=""/>
        <dsp:cNvSpPr/>
      </dsp:nvSpPr>
      <dsp:spPr>
        <a:xfrm>
          <a:off x="0" y="2290718"/>
          <a:ext cx="7524651" cy="317469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повышение качества администрированию доходов бюджета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расширение доходной базы, в том числе через сокращение задолженности по платежам в бюджет и усиление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претензионно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-исковой работы с должниками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расходов, в том числе через обзор бюджетных расходов, повышение эффективности планирования, выявление внутренних резервов и перераспределение их в пользу приоритетных расходов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поддержка объема муниципального долга на «безопасном уровне»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90718"/>
        <a:ext cx="7524651" cy="3174696"/>
      </dsp:txXfrm>
    </dsp:sp>
    <dsp:sp modelId="{89E27D47-6A01-4190-A179-53F96ADBF476}">
      <dsp:nvSpPr>
        <dsp:cNvPr id="0" name=""/>
        <dsp:cNvSpPr/>
      </dsp:nvSpPr>
      <dsp:spPr>
        <a:xfrm>
          <a:off x="7535472" y="2569219"/>
          <a:ext cx="3929598" cy="25418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ПРИНИМАЕМЫЕ МЕРЫ ПО МИНИМИЗАЦИИ РИСКОВ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535472" y="2569219"/>
        <a:ext cx="3929598" cy="2541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5B891-565E-4A31-9E45-057A48AB382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389A7-4D38-4816-B8EC-905E13DF5B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8624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AF985-13C4-4579-801E-90580D42367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5B80C-4FC8-45A9-AC55-F6A7040D3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9380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7438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2910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2910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2910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3394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9464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8774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676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16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017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457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565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434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728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08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25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266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1">
                <a:lumMod val="5000"/>
                <a:lumOff val="9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8D7A-1D92-4036-86A0-625912C4552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924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chart" Target="../charts/chart1.xml"/><Relationship Id="rId9" Type="http://schemas.microsoft.com/office/2007/relationships/diagramDrawing" Target="../diagrams/drawin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58730" y="5740201"/>
            <a:ext cx="4895385" cy="738671"/>
          </a:xfrm>
        </p:spPr>
        <p:txBody>
          <a:bodyPr>
            <a:noAutofit/>
          </a:bodyPr>
          <a:lstStyle/>
          <a:p>
            <a:pPr algn="r"/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Администрация города Покачи</a:t>
            </a:r>
          </a:p>
          <a:p>
            <a:pPr algn="r"/>
            <a:r>
              <a:rPr lang="ru-RU" sz="2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01 ноября 2021 </a:t>
            </a:r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год</a:t>
            </a:r>
          </a:p>
        </p:txBody>
      </p:sp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287867"/>
            <a:ext cx="10847959" cy="556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ОСНОВНЫЕ НАПРАВЛЕНИЯ НАЛОГОВОЙ, БЮДЖЕТНОЙ И ДОЛГОВОЙ ПОЛИТИКИ НА 2022 ГОД И НА ПЛАНОВЫЙ ПЕРИОД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2023 И 2024 ГОДОВ и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БЮДЖЕТНОГО ПРОГНОЗА НА ДОЛГОСРОЧНЫЙ ПЕРИОД ДО 2025 ГОДА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2824928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" y="4763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xmlns="" val="2790308376"/>
              </p:ext>
            </p:extLst>
          </p:nvPr>
        </p:nvGraphicFramePr>
        <p:xfrm>
          <a:off x="11" y="4763"/>
          <a:ext cx="12170730" cy="6848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4229086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75" y="4763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4292939"/>
              </p:ext>
            </p:extLst>
          </p:nvPr>
        </p:nvGraphicFramePr>
        <p:xfrm>
          <a:off x="333375" y="1228725"/>
          <a:ext cx="11620734" cy="5629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налоговой политики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2022-2024 годы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419431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75" y="4763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43676863"/>
              </p:ext>
            </p:extLst>
          </p:nvPr>
        </p:nvGraphicFramePr>
        <p:xfrm>
          <a:off x="333373" y="1124153"/>
          <a:ext cx="11620734" cy="5738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политики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2022-2024 годы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848661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75" y="4763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04230096"/>
              </p:ext>
            </p:extLst>
          </p:nvPr>
        </p:nvGraphicFramePr>
        <p:xfrm>
          <a:off x="323850" y="1326108"/>
          <a:ext cx="11315700" cy="5271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долговой политики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2022-2024 годы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921700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75" y="4763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196869333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4052916026"/>
              </p:ext>
            </p:extLst>
          </p:nvPr>
        </p:nvGraphicFramePr>
        <p:xfrm>
          <a:off x="314325" y="1260991"/>
          <a:ext cx="11465080" cy="5892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риски налоговой, бюджетной и долговой политики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2022-2024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годах и принимаемые меры по их минимизации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609099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Бюджетный прогноз города Покачи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долгосрочный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период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2025 года (проект)</a:t>
            </a:r>
            <a:endParaRPr lang="ru-RU" sz="2800" b="1" strike="sngStrike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81669" y="1100666"/>
          <a:ext cx="9042395" cy="5099991"/>
        </p:xfrm>
        <a:graphic>
          <a:graphicData uri="http://schemas.openxmlformats.org/drawingml/2006/table">
            <a:tbl>
              <a:tblPr/>
              <a:tblGrid>
                <a:gridCol w="491064"/>
                <a:gridCol w="2443223"/>
                <a:gridCol w="1018018"/>
                <a:gridCol w="1018018"/>
                <a:gridCol w="1018018"/>
                <a:gridCol w="1018018"/>
                <a:gridCol w="1018018"/>
                <a:gridCol w="1018018"/>
              </a:tblGrid>
              <a:tr h="140806">
                <a:tc>
                  <a:txBody>
                    <a:bodyPr/>
                    <a:lstStyle/>
                    <a:p>
                      <a:pPr algn="r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4" marR="7064" marT="70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4" marR="7064" marT="70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4" marR="7064" marT="70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4" marR="7064" marT="70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4" marR="7064" marT="70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4" marR="7064" marT="70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4" marR="7064" marT="70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</a:txBody>
                  <a:tcPr marL="7064" marR="7064" marT="70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8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b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4" marR="7064" marT="70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Оценка 2021 </a:t>
                      </a:r>
                      <a:b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(по состоянию на 01.11.2021)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2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08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80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Доходы, всего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1 622 207,8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1 882 539,7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1 453 567,7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1 374 975,5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1 410 928,4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380 191,1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080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80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664 781,6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513 728,9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346 739,2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341 698,3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351 466,5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351 466,5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80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34 774,0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30 375,1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28 985,6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28 835,6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28 724,6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28 724,6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8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бюджетов других уровней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736 448,5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1 052 520,2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1 077 842,9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1 004 441,6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1 030 737,3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186 203,7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285 915,5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80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всего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1 727 284,1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1 930 051,4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1 478 967,7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1 374 975,5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1 410 928,4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380 191,1</a:t>
                      </a:r>
                    </a:p>
                  </a:txBody>
                  <a:tcPr marL="7064" marR="7064" marT="70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63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 (-),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(+)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-105 076,3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-47 511,7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-25 400,0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63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Размер дефицита,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профицита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%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15,0%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8,7%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6,8%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0,0%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0,0%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0,0%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194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 бюджетного дефицита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105 076,3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47 511,7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25 400,0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110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5.1.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Кредиты кредитных организаций в валюте Российской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Федерации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33 900,0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35 000,0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25 400,0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5.2.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Бюджетные кредиты от других бюджетов бюджетной системы Российской Федерации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5.3.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Уменьшение прочих остатков средств бюджетов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71 176,3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12 511,7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33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муниципального долга по состоянию на 1 января соответствующего финансового года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33 900,0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68 900,0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94 300,0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94 300,0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94 300,0</a:t>
                      </a:r>
                    </a:p>
                  </a:txBody>
                  <a:tcPr marL="7064" marR="7064" marT="70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11245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phonoteka.org/uploads/posts/2021-05/1621648004_13-phonoteka_org-p-fon-dlya-prezentatsii-po-biznesu-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1"/>
            <a:ext cx="10847959" cy="50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777426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3670</TotalTime>
  <Words>1013</Words>
  <Application>Microsoft Office PowerPoint</Application>
  <PresentationFormat>Произвольный</PresentationFormat>
  <Paragraphs>190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ОСНОВНЫЕ НАПРАВЛЕНИЯ НАЛОГОВОЙ, БЮДЖЕТНОЙ И ДОЛГОВОЙ ПОЛИТИКИ НА 2022 ГОД И НА ПЛАНОВЫЙ ПЕРИОД  2023 И 2024 ГОДОВ и  БЮДЖЕТНОГО ПРОГНОЗА НА ДОЛГОСРОЧНЫЙ ПЕРИОД ДО 2025 ГОДА</vt:lpstr>
      <vt:lpstr>Слайд 2</vt:lpstr>
      <vt:lpstr>Слайд 3</vt:lpstr>
      <vt:lpstr>Слайд 4</vt:lpstr>
      <vt:lpstr>Слайд 5</vt:lpstr>
      <vt:lpstr>Слайд 6</vt:lpstr>
      <vt:lpstr>Слайд 7</vt:lpstr>
      <vt:lpstr>  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Беляева Екатерина Владимировна</cp:lastModifiedBy>
  <cp:revision>321</cp:revision>
  <cp:lastPrinted>2021-10-30T07:52:11Z</cp:lastPrinted>
  <dcterms:created xsi:type="dcterms:W3CDTF">2019-09-17T05:02:43Z</dcterms:created>
  <dcterms:modified xsi:type="dcterms:W3CDTF">2021-11-01T09:43:10Z</dcterms:modified>
</cp:coreProperties>
</file>